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76" r:id="rId5"/>
    <p:sldId id="310" r:id="rId6"/>
    <p:sldId id="349" r:id="rId7"/>
    <p:sldId id="351" r:id="rId8"/>
    <p:sldId id="352" r:id="rId9"/>
    <p:sldId id="347" r:id="rId10"/>
    <p:sldId id="353" r:id="rId11"/>
    <p:sldId id="354" r:id="rId12"/>
    <p:sldId id="355"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762EB"/>
    <a:srgbClr val="F8F6F5"/>
    <a:srgbClr val="151635"/>
    <a:srgbClr val="03213B"/>
    <a:srgbClr val="02172A"/>
    <a:srgbClr val="02203A"/>
    <a:srgbClr val="253A3D"/>
    <a:srgbClr val="EBF3F6"/>
    <a:srgbClr val="021D32"/>
    <a:srgbClr val="FF3A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6247" autoAdjust="0"/>
  </p:normalViewPr>
  <p:slideViewPr>
    <p:cSldViewPr snapToGrid="0" showGuides="1">
      <p:cViewPr varScale="1">
        <p:scale>
          <a:sx n="111" d="100"/>
          <a:sy n="111" d="100"/>
        </p:scale>
        <p:origin x="648" y="96"/>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6/18/2025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2792690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6467856" y="0"/>
            <a:ext cx="5724144" cy="4224528"/>
          </a:xfrm>
          <a:noFill/>
        </p:spPr>
        <p:txBody>
          <a:bodyPr/>
          <a:lstStyle>
            <a:lvl1pPr marL="0" indent="0" algn="ctr">
              <a:buNone/>
              <a:defRPr/>
            </a:lvl1pPr>
          </a:lstStyle>
          <a:p>
            <a:r>
              <a:rPr lang="en-US"/>
              <a:t>Click icon to add picture</a:t>
            </a:r>
            <a:endParaRPr lang="en-US" dirty="0"/>
          </a:p>
        </p:txBody>
      </p:sp>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77824" y="347472"/>
            <a:ext cx="6611112" cy="1453896"/>
          </a:xfrm>
        </p:spPr>
        <p:txBody>
          <a:bodyPr anchor="b"/>
          <a:lstStyle>
            <a:lvl1pPr>
              <a:defRPr sz="5400" b="1">
                <a:solidFill>
                  <a:schemeClr val="tx2"/>
                </a:solidFill>
                <a:latin typeface="+mn-lt"/>
              </a:defRPr>
            </a:lvl1pPr>
          </a:lstStyle>
          <a:p>
            <a:r>
              <a:rPr lang="en-US" dirty="0"/>
              <a:t>click to edit master title style</a:t>
            </a:r>
          </a:p>
        </p:txBody>
      </p:sp>
      <p:sp>
        <p:nvSpPr>
          <p:cNvPr id="23" name="Text Placeholder 12">
            <a:extLst>
              <a:ext uri="{FF2B5EF4-FFF2-40B4-BE49-F238E27FC236}">
                <a16:creationId xmlns:a16="http://schemas.microsoft.com/office/drawing/2014/main" id="{37955206-B899-8803-FDE5-D32B87390246}"/>
              </a:ext>
            </a:extLst>
          </p:cNvPr>
          <p:cNvSpPr>
            <a:spLocks noGrp="1"/>
          </p:cNvSpPr>
          <p:nvPr>
            <p:ph type="body" sz="quarter" idx="11"/>
          </p:nvPr>
        </p:nvSpPr>
        <p:spPr>
          <a:xfrm>
            <a:off x="877824" y="1773936"/>
            <a:ext cx="4041648" cy="1062037"/>
          </a:xfrm>
        </p:spPr>
        <p:txBody>
          <a:bodyPr/>
          <a:lstStyle>
            <a:lvl1pPr marL="0" indent="0">
              <a:buNone/>
              <a:defRPr sz="2400">
                <a:solidFill>
                  <a:schemeClr val="tx2"/>
                </a:solidFill>
                <a:latin typeface="+mj-lt"/>
              </a:defRPr>
            </a:lvl1pPr>
          </a:lstStyle>
          <a:p>
            <a:pPr lvl="0"/>
            <a:r>
              <a:rPr lang="en-US"/>
              <a:t>Click to edit Master text styles</a:t>
            </a:r>
          </a:p>
        </p:txBody>
      </p:sp>
      <p:sp>
        <p:nvSpPr>
          <p:cNvPr id="5" name="Text Placeholder 4">
            <a:extLst>
              <a:ext uri="{FF2B5EF4-FFF2-40B4-BE49-F238E27FC236}">
                <a16:creationId xmlns:a16="http://schemas.microsoft.com/office/drawing/2014/main" id="{FD759331-56CA-A5B3-ECFB-757CC5B9E3D0}"/>
              </a:ext>
            </a:extLst>
          </p:cNvPr>
          <p:cNvSpPr>
            <a:spLocks noGrp="1"/>
          </p:cNvSpPr>
          <p:nvPr>
            <p:ph type="body" sz="quarter" idx="13"/>
          </p:nvPr>
        </p:nvSpPr>
        <p:spPr>
          <a:xfrm>
            <a:off x="877824"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12E6D84C-E8F7-4012-F33F-2BC73176DFEA}"/>
              </a:ext>
            </a:extLst>
          </p:cNvPr>
          <p:cNvSpPr>
            <a:spLocks noGrp="1"/>
          </p:cNvSpPr>
          <p:nvPr>
            <p:ph type="body" sz="quarter" idx="14"/>
          </p:nvPr>
        </p:nvSpPr>
        <p:spPr>
          <a:xfrm>
            <a:off x="4818888"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9" name="Text Placeholder 4">
            <a:extLst>
              <a:ext uri="{FF2B5EF4-FFF2-40B4-BE49-F238E27FC236}">
                <a16:creationId xmlns:a16="http://schemas.microsoft.com/office/drawing/2014/main" id="{4ABDAE69-C4D7-13B7-8424-76C2742E8547}"/>
              </a:ext>
            </a:extLst>
          </p:cNvPr>
          <p:cNvSpPr>
            <a:spLocks noGrp="1"/>
          </p:cNvSpPr>
          <p:nvPr>
            <p:ph type="body" sz="quarter" idx="15"/>
          </p:nvPr>
        </p:nvSpPr>
        <p:spPr>
          <a:xfrm>
            <a:off x="8723376" y="2761488"/>
            <a:ext cx="2615184" cy="292608"/>
          </a:xfrm>
          <a:noFill/>
        </p:spPr>
        <p:txBody>
          <a:bodyPr/>
          <a:lstStyle>
            <a:lvl1pPr marL="0" indent="0">
              <a:buNone/>
              <a:defRPr sz="1400" b="1">
                <a:solidFill>
                  <a:schemeClr val="tx2"/>
                </a:solidFill>
              </a:defRPr>
            </a:lvl1pPr>
          </a:lstStyle>
          <a:p>
            <a:pPr lvl="0"/>
            <a:r>
              <a:rPr lang="en-US"/>
              <a:t>Click to edit Master text styles</a:t>
            </a:r>
          </a:p>
        </p:txBody>
      </p:sp>
      <p:sp>
        <p:nvSpPr>
          <p:cNvPr id="12" name="Text Placeholder 11">
            <a:extLst>
              <a:ext uri="{FF2B5EF4-FFF2-40B4-BE49-F238E27FC236}">
                <a16:creationId xmlns:a16="http://schemas.microsoft.com/office/drawing/2014/main" id="{D1D1D906-0BC4-FEE6-C101-A96C6910656F}"/>
              </a:ext>
            </a:extLst>
          </p:cNvPr>
          <p:cNvSpPr>
            <a:spLocks noGrp="1"/>
          </p:cNvSpPr>
          <p:nvPr>
            <p:ph type="body" sz="quarter" idx="18"/>
          </p:nvPr>
        </p:nvSpPr>
        <p:spPr>
          <a:xfrm>
            <a:off x="877824"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5C6931C-E330-4493-0643-D5997565908C}"/>
              </a:ext>
            </a:extLst>
          </p:cNvPr>
          <p:cNvSpPr>
            <a:spLocks noGrp="1"/>
          </p:cNvSpPr>
          <p:nvPr>
            <p:ph type="body" sz="quarter" idx="19"/>
          </p:nvPr>
        </p:nvSpPr>
        <p:spPr>
          <a:xfrm>
            <a:off x="4818888"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14" name="Text Placeholder 11">
            <a:extLst>
              <a:ext uri="{FF2B5EF4-FFF2-40B4-BE49-F238E27FC236}">
                <a16:creationId xmlns:a16="http://schemas.microsoft.com/office/drawing/2014/main" id="{F784D331-4EA8-7763-413A-D86421E774DF}"/>
              </a:ext>
            </a:extLst>
          </p:cNvPr>
          <p:cNvSpPr>
            <a:spLocks noGrp="1"/>
          </p:cNvSpPr>
          <p:nvPr>
            <p:ph type="body" sz="quarter" idx="20"/>
          </p:nvPr>
        </p:nvSpPr>
        <p:spPr>
          <a:xfrm>
            <a:off x="8723376" y="3264061"/>
            <a:ext cx="2615184" cy="2313779"/>
          </a:xfrm>
          <a:noFill/>
        </p:spPr>
        <p:txBody>
          <a:bodyPr/>
          <a:lstStyle>
            <a:lvl1pPr marL="285750" indent="-285750">
              <a:lnSpc>
                <a:spcPct val="100000"/>
              </a:lnSpc>
              <a:spcBef>
                <a:spcPts val="0"/>
              </a:spcBef>
              <a:spcAft>
                <a:spcPts val="600"/>
              </a:spcAft>
              <a:buFont typeface="Arial" panose="020B0604020202020204" pitchFamily="34" charset="0"/>
              <a:buChar char="•"/>
              <a:defRPr sz="1400">
                <a:solidFill>
                  <a:schemeClr val="tx2"/>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D7D3EE34-4CB3-EFD4-CB18-2CBD6765A6B3}"/>
              </a:ext>
            </a:extLst>
          </p:cNvPr>
          <p:cNvSpPr>
            <a:spLocks noGrp="1"/>
          </p:cNvSpPr>
          <p:nvPr>
            <p:ph type="ftr" sz="quarter" idx="21"/>
          </p:nvPr>
        </p:nvSpPr>
        <p:spPr/>
        <p:txBody>
          <a:bodyPr/>
          <a:lstStyle/>
          <a:p>
            <a:r>
              <a:rPr lang="en-US" dirty="0"/>
              <a:t>course title</a:t>
            </a:r>
          </a:p>
        </p:txBody>
      </p:sp>
      <p:sp>
        <p:nvSpPr>
          <p:cNvPr id="3" name="Slide Number Placeholder 2">
            <a:extLst>
              <a:ext uri="{FF2B5EF4-FFF2-40B4-BE49-F238E27FC236}">
                <a16:creationId xmlns:a16="http://schemas.microsoft.com/office/drawing/2014/main" id="{76DDE7B4-8792-03F9-C90E-BDC9932ABDA2}"/>
              </a:ext>
            </a:extLst>
          </p:cNvPr>
          <p:cNvSpPr>
            <a:spLocks noGrp="1"/>
          </p:cNvSpPr>
          <p:nvPr>
            <p:ph type="sldNum" sz="quarter" idx="22"/>
          </p:nvPr>
        </p:nvSpPr>
        <p:spPr/>
        <p:txBody>
          <a:bodyPr/>
          <a:lstStyle/>
          <a:p>
            <a:fld id="{8058A7CE-F400-7B46-9E16-10D36E8C32FD}" type="slidenum">
              <a:rPr lang="en-US" smtClean="0"/>
              <a:pPr/>
              <a:t>‹#›</a:t>
            </a:fld>
            <a:endParaRPr lang="en-US" dirty="0"/>
          </a:p>
        </p:txBody>
      </p:sp>
    </p:spTree>
    <p:extLst>
      <p:ext uri="{BB962C8B-B14F-4D97-AF65-F5344CB8AC3E}">
        <p14:creationId xmlns:p14="http://schemas.microsoft.com/office/powerpoint/2010/main" val="1161346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2" y="87766"/>
            <a:ext cx="9087102" cy="1325563"/>
          </a:xfrm>
        </p:spPr>
        <p:txBody>
          <a:bodyPr/>
          <a:lstStyle/>
          <a:p>
            <a:r>
              <a:rPr lang="en-US" altLang="zh-CN" sz="4800" dirty="0"/>
              <a:t>What is Structural Design Patterns?</a:t>
            </a:r>
            <a:endParaRPr lang="en-US" sz="4800"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304284"/>
            <a:ext cx="11159103" cy="647265"/>
          </a:xfrm>
        </p:spPr>
        <p:txBody>
          <a:bodyPr/>
          <a:lstStyle/>
          <a:p>
            <a:pPr>
              <a:spcAft>
                <a:spcPts val="1500"/>
              </a:spcAft>
            </a:pPr>
            <a:r>
              <a:rPr lang="en-US" sz="1600" dirty="0">
                <a:latin typeface="Spectral"/>
              </a:rPr>
              <a:t>Structural design patterns explain how to assemble objects and classes into larger structures, while keeping these structures flexible and efficient.</a:t>
            </a:r>
            <a:endParaRPr lang="en-US" sz="1600" b="0" i="0" dirty="0">
              <a:effectLst/>
              <a:highlight>
                <a:srgbClr val="F3F3F3"/>
              </a:highlight>
              <a:latin typeface="Spectra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pic>
        <p:nvPicPr>
          <p:cNvPr id="3" name="Picture 2">
            <a:extLst>
              <a:ext uri="{FF2B5EF4-FFF2-40B4-BE49-F238E27FC236}">
                <a16:creationId xmlns:a16="http://schemas.microsoft.com/office/drawing/2014/main" id="{1A008F87-C3DB-8562-2501-67C0C5E1D5DB}"/>
              </a:ext>
            </a:extLst>
          </p:cNvPr>
          <p:cNvPicPr>
            <a:picLocks noChangeAspect="1"/>
          </p:cNvPicPr>
          <p:nvPr/>
        </p:nvPicPr>
        <p:blipFill>
          <a:blip r:embed="rId2"/>
          <a:stretch>
            <a:fillRect/>
          </a:stretch>
        </p:blipFill>
        <p:spPr>
          <a:xfrm>
            <a:off x="536732" y="1951549"/>
            <a:ext cx="7578136" cy="3165240"/>
          </a:xfrm>
          <a:prstGeom prst="rect">
            <a:avLst/>
          </a:prstGeom>
        </p:spPr>
      </p:pic>
      <p:pic>
        <p:nvPicPr>
          <p:cNvPr id="8" name="Picture 7">
            <a:extLst>
              <a:ext uri="{FF2B5EF4-FFF2-40B4-BE49-F238E27FC236}">
                <a16:creationId xmlns:a16="http://schemas.microsoft.com/office/drawing/2014/main" id="{D6256270-7981-916D-0DCB-83F03A47BBC9}"/>
              </a:ext>
            </a:extLst>
          </p:cNvPr>
          <p:cNvPicPr>
            <a:picLocks noChangeAspect="1"/>
          </p:cNvPicPr>
          <p:nvPr/>
        </p:nvPicPr>
        <p:blipFill>
          <a:blip r:embed="rId3"/>
          <a:stretch>
            <a:fillRect/>
          </a:stretch>
        </p:blipFill>
        <p:spPr>
          <a:xfrm>
            <a:off x="3109351" y="5121746"/>
            <a:ext cx="2432898" cy="1648488"/>
          </a:xfrm>
          <a:prstGeom prst="rect">
            <a:avLst/>
          </a:prstGeom>
        </p:spPr>
      </p:pic>
      <p:pic>
        <p:nvPicPr>
          <p:cNvPr id="10" name="Picture 9">
            <a:extLst>
              <a:ext uri="{FF2B5EF4-FFF2-40B4-BE49-F238E27FC236}">
                <a16:creationId xmlns:a16="http://schemas.microsoft.com/office/drawing/2014/main" id="{A44CDE9B-0D9D-E8D4-061E-96C060F3C981}"/>
              </a:ext>
            </a:extLst>
          </p:cNvPr>
          <p:cNvPicPr>
            <a:picLocks noChangeAspect="1"/>
          </p:cNvPicPr>
          <p:nvPr/>
        </p:nvPicPr>
        <p:blipFill>
          <a:blip r:embed="rId4"/>
          <a:stretch>
            <a:fillRect/>
          </a:stretch>
        </p:blipFill>
        <p:spPr>
          <a:xfrm>
            <a:off x="8241102" y="2229855"/>
            <a:ext cx="3950898" cy="3950898"/>
          </a:xfrm>
          <a:prstGeom prst="rect">
            <a:avLst/>
          </a:prstGeom>
          <a:ln>
            <a:noFill/>
          </a:ln>
          <a:effectLst>
            <a:softEdge rad="112500"/>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9268080" y="-8091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8DE29C94-72A2-5827-1C61-B314C4A8D5A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5958F7F-AD29-0E27-E696-BD6D5C9B8C19}"/>
              </a:ext>
            </a:extLst>
          </p:cNvPr>
          <p:cNvSpPr>
            <a:spLocks noGrp="1"/>
          </p:cNvSpPr>
          <p:nvPr>
            <p:ph type="sldNum" sz="quarter" idx="53"/>
          </p:nvPr>
        </p:nvSpPr>
        <p:spPr/>
        <p:txBody>
          <a:bodyPr/>
          <a:lstStyle/>
          <a:p>
            <a:fld id="{47FEACEE-25B4-4A2D-B147-27296E36371D}" type="slidenum">
              <a:rPr lang="en-US" altLang="zh-CN" smtClean="0"/>
              <a:pPr/>
              <a:t>10</a:t>
            </a:fld>
            <a:endParaRPr lang="en-US" altLang="zh-CN" dirty="0"/>
          </a:p>
        </p:txBody>
      </p:sp>
      <p:pic>
        <p:nvPicPr>
          <p:cNvPr id="6" name="Picture 5">
            <a:extLst>
              <a:ext uri="{FF2B5EF4-FFF2-40B4-BE49-F238E27FC236}">
                <a16:creationId xmlns:a16="http://schemas.microsoft.com/office/drawing/2014/main" id="{8396F412-797F-AA50-3477-A2D8D129022B}"/>
              </a:ext>
            </a:extLst>
          </p:cNvPr>
          <p:cNvPicPr>
            <a:picLocks noChangeAspect="1"/>
          </p:cNvPicPr>
          <p:nvPr/>
        </p:nvPicPr>
        <p:blipFill>
          <a:blip r:embed="rId2"/>
          <a:stretch>
            <a:fillRect/>
          </a:stretch>
        </p:blipFill>
        <p:spPr>
          <a:xfrm>
            <a:off x="1430445" y="0"/>
            <a:ext cx="9331110" cy="6858000"/>
          </a:xfrm>
          <a:prstGeom prst="rect">
            <a:avLst/>
          </a:prstGeom>
        </p:spPr>
      </p:pic>
      <p:pic>
        <p:nvPicPr>
          <p:cNvPr id="8" name="Picture 7">
            <a:extLst>
              <a:ext uri="{FF2B5EF4-FFF2-40B4-BE49-F238E27FC236}">
                <a16:creationId xmlns:a16="http://schemas.microsoft.com/office/drawing/2014/main" id="{DFF89656-5EF9-235C-0FA2-141F2CFF54DF}"/>
              </a:ext>
            </a:extLst>
          </p:cNvPr>
          <p:cNvPicPr>
            <a:picLocks noChangeAspect="1"/>
          </p:cNvPicPr>
          <p:nvPr/>
        </p:nvPicPr>
        <p:blipFill>
          <a:blip r:embed="rId2"/>
          <a:srcRect r="98566" b="81593"/>
          <a:stretch>
            <a:fillRect/>
          </a:stretch>
        </p:blipFill>
        <p:spPr>
          <a:xfrm>
            <a:off x="-1" y="0"/>
            <a:ext cx="1430445" cy="1262332"/>
          </a:xfrm>
          <a:prstGeom prst="rect">
            <a:avLst/>
          </a:prstGeom>
        </p:spPr>
      </p:pic>
      <p:pic>
        <p:nvPicPr>
          <p:cNvPr id="9" name="Picture 8">
            <a:extLst>
              <a:ext uri="{FF2B5EF4-FFF2-40B4-BE49-F238E27FC236}">
                <a16:creationId xmlns:a16="http://schemas.microsoft.com/office/drawing/2014/main" id="{2ACD1134-214B-5893-0CCA-6A923B440DBF}"/>
              </a:ext>
            </a:extLst>
          </p:cNvPr>
          <p:cNvPicPr>
            <a:picLocks noChangeAspect="1"/>
          </p:cNvPicPr>
          <p:nvPr/>
        </p:nvPicPr>
        <p:blipFill>
          <a:blip r:embed="rId2"/>
          <a:srcRect l="98367" r="294" b="81593"/>
          <a:stretch>
            <a:fillRect/>
          </a:stretch>
        </p:blipFill>
        <p:spPr>
          <a:xfrm>
            <a:off x="10761555" y="0"/>
            <a:ext cx="1430445" cy="1262332"/>
          </a:xfrm>
          <a:prstGeom prst="rect">
            <a:avLst/>
          </a:prstGeom>
        </p:spPr>
      </p:pic>
    </p:spTree>
    <p:extLst>
      <p:ext uri="{BB962C8B-B14F-4D97-AF65-F5344CB8AC3E}">
        <p14:creationId xmlns:p14="http://schemas.microsoft.com/office/powerpoint/2010/main" val="30723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0E1C4FB8-C255-3FE3-8CA8-5FD4BAB4A9AC}"/>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B7DDEDC5-4FEA-21BB-7B0E-7C987285E7B3}"/>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11</a:t>
            </a:fld>
            <a:endParaRPr lang="en-US" dirty="0"/>
          </a:p>
        </p:txBody>
      </p:sp>
      <p:sp>
        <p:nvSpPr>
          <p:cNvPr id="3" name="Title 2">
            <a:extLst>
              <a:ext uri="{FF2B5EF4-FFF2-40B4-BE49-F238E27FC236}">
                <a16:creationId xmlns:a16="http://schemas.microsoft.com/office/drawing/2014/main" id="{AA0BADBC-6DE4-5FCF-987C-59F8EBCF0E95}"/>
              </a:ext>
            </a:extLst>
          </p:cNvPr>
          <p:cNvSpPr>
            <a:spLocks noGrp="1"/>
          </p:cNvSpPr>
          <p:nvPr>
            <p:ph type="title"/>
          </p:nvPr>
        </p:nvSpPr>
        <p:spPr>
          <a:xfrm>
            <a:off x="877824" y="582862"/>
            <a:ext cx="6111451" cy="1729017"/>
          </a:xfrm>
        </p:spPr>
        <p:txBody>
          <a:bodyPr/>
          <a:lstStyle/>
          <a:p>
            <a:r>
              <a:rPr lang="en-US" sz="8000" dirty="0">
                <a:solidFill>
                  <a:srgbClr val="C00000"/>
                </a:solidFill>
              </a:rPr>
              <a:t>C</a:t>
            </a:r>
            <a:r>
              <a:rPr lang="en-US" dirty="0"/>
              <a:t>OMPOSITE</a:t>
            </a:r>
            <a:br>
              <a:rPr lang="en-US" dirty="0"/>
            </a:b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Composite</a:t>
            </a:r>
            <a:r>
              <a:rPr lang="en-US" sz="1800" b="0" dirty="0">
                <a:solidFill>
                  <a:schemeClr val="tx1">
                    <a:lumMod val="50000"/>
                    <a:lumOff val="50000"/>
                  </a:schemeClr>
                </a:solidFill>
                <a:latin typeface="Spectral"/>
              </a:rPr>
              <a:t> is a structural design pattern that lets you compose objects into tree structures and then work with these structures as if they were individual objects.</a:t>
            </a:r>
            <a:endParaRPr lang="en-US"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FB61D54B-0826-8B2B-037A-A4F8507296F9}"/>
              </a:ext>
            </a:extLst>
          </p:cNvPr>
          <p:cNvSpPr>
            <a:spLocks noChangeArrowheads="1"/>
          </p:cNvSpPr>
          <p:nvPr/>
        </p:nvSpPr>
        <p:spPr bwMode="auto">
          <a:xfrm>
            <a:off x="952587" y="2653296"/>
            <a:ext cx="472071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latin typeface="Spectral"/>
              </a:rPr>
              <a:t>Applicability</a:t>
            </a:r>
          </a:p>
          <a:p>
            <a:endParaRPr lang="en-US" dirty="0">
              <a:latin typeface="Spectral"/>
            </a:endParaRP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dirty="0">
                <a:latin typeface="Spectral"/>
              </a:rPr>
              <a:t>Use the Composite pattern when you have to implement a tree-like object structure.</a:t>
            </a: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dirty="0">
                <a:latin typeface="Spectral"/>
              </a:rPr>
              <a:t>Use the pattern when you want the client code to treat both simple and complex elements uniformly.</a:t>
            </a: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altLang="en-US" dirty="0">
                <a:latin typeface="Spectral"/>
              </a:rPr>
              <a:t>Use Cases: File Systems, GUI, Organizational Charts.</a:t>
            </a:r>
            <a:endParaRPr kumimoji="0" lang="en-US" altLang="en-US" i="0" u="none" strike="noStrike" cap="none" normalizeH="0" baseline="0" dirty="0">
              <a:ln>
                <a:noFill/>
              </a:ln>
              <a:solidFill>
                <a:schemeClr val="tx1"/>
              </a:solidFill>
              <a:effectLst/>
              <a:latin typeface="Spectral"/>
            </a:endParaRPr>
          </a:p>
        </p:txBody>
      </p:sp>
      <p:pic>
        <p:nvPicPr>
          <p:cNvPr id="3074" name="Picture 2" descr="Composite design pattern">
            <a:extLst>
              <a:ext uri="{FF2B5EF4-FFF2-40B4-BE49-F238E27FC236}">
                <a16:creationId xmlns:a16="http://schemas.microsoft.com/office/drawing/2014/main" id="{3C8D9961-1CA6-8BC6-F7F1-6BF2B634C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8068" y="1869057"/>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69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8A4C22EC-3F04-A18A-71B2-D9AA184AC39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733437E-65C4-8D40-9296-8E938FB9EE04}"/>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46CFEB93-6245-004F-E150-AB8E668D129C}"/>
              </a:ext>
            </a:extLst>
          </p:cNvPr>
          <p:cNvSpPr>
            <a:spLocks noGrp="1"/>
          </p:cNvSpPr>
          <p:nvPr>
            <p:ph type="body" sz="quarter" idx="28"/>
          </p:nvPr>
        </p:nvSpPr>
        <p:spPr>
          <a:xfrm>
            <a:off x="539238" y="1148010"/>
            <a:ext cx="6577553" cy="3950201"/>
          </a:xfrm>
        </p:spPr>
        <p:txBody>
          <a:bodyPr/>
          <a:lstStyle/>
          <a:p>
            <a:r>
              <a:rPr lang="en-US" sz="1800" b="1" dirty="0">
                <a:latin typeface="Spectral"/>
              </a:rPr>
              <a:t>Problem </a:t>
            </a:r>
          </a:p>
          <a:p>
            <a:endParaRPr lang="en-US" sz="1800" b="1" dirty="0">
              <a:latin typeface="Spectral"/>
            </a:endParaRPr>
          </a:p>
          <a:p>
            <a:pPr lvl="0" eaLnBrk="0" fontAlgn="base" hangingPunct="0">
              <a:spcBef>
                <a:spcPct val="0"/>
              </a:spcBef>
              <a:spcAft>
                <a:spcPct val="0"/>
              </a:spcAft>
            </a:pPr>
            <a:r>
              <a:rPr lang="en-US" altLang="en-US" sz="1400" dirty="0">
                <a:solidFill>
                  <a:srgbClr val="444444"/>
                </a:solidFill>
                <a:latin typeface="Spectral"/>
              </a:rPr>
              <a:t>Using the Composite pattern makes sense only when the core model of your app can be represented as a tree.</a:t>
            </a:r>
            <a:endParaRPr lang="en-US" altLang="en-US" sz="1400" dirty="0">
              <a:solidFill>
                <a:schemeClr val="tx1"/>
              </a:solidFill>
              <a:latin typeface="Spectral"/>
            </a:endParaRPr>
          </a:p>
          <a:p>
            <a:pPr lvl="0" eaLnBrk="0" fontAlgn="base" hangingPunct="0">
              <a:spcBef>
                <a:spcPct val="0"/>
              </a:spcBef>
              <a:spcAft>
                <a:spcPct val="0"/>
              </a:spcAft>
            </a:pPr>
            <a:r>
              <a:rPr lang="en-US" altLang="en-US" sz="1400" dirty="0">
                <a:solidFill>
                  <a:srgbClr val="444444"/>
                </a:solidFill>
                <a:latin typeface="Spectral"/>
              </a:rPr>
              <a:t>For example, imagine that you have two types of objects: Products and Boxes. A Box can contain several Products as well as a number of smaller Boxes. These little Boxes can also hold some Products or even smaller Boxes, and so on.</a:t>
            </a:r>
            <a:endParaRPr lang="en-US" altLang="en-US" sz="1400" dirty="0">
              <a:solidFill>
                <a:schemeClr val="tx1"/>
              </a:solidFill>
              <a:latin typeface="Spectral"/>
            </a:endParaRPr>
          </a:p>
          <a:p>
            <a:br>
              <a:rPr lang="en-US" altLang="en-US" sz="1400" dirty="0">
                <a:solidFill>
                  <a:srgbClr val="444444"/>
                </a:solidFill>
                <a:latin typeface="Spectral"/>
              </a:rPr>
            </a:br>
            <a:r>
              <a:rPr lang="en-US" altLang="en-US" sz="1800" b="1" dirty="0">
                <a:solidFill>
                  <a:srgbClr val="444444"/>
                </a:solidFill>
                <a:latin typeface="Spectral"/>
              </a:rPr>
              <a:t>Solution</a:t>
            </a:r>
          </a:p>
          <a:p>
            <a:r>
              <a:rPr lang="en-US" altLang="en-US" sz="1400" dirty="0">
                <a:solidFill>
                  <a:srgbClr val="444444"/>
                </a:solidFill>
                <a:latin typeface="Spectral"/>
              </a:rPr>
              <a:t>The Composite pattern suggests that you work with Products and Boxes through a common interface which declares a method for calculating the total price.</a:t>
            </a:r>
            <a:r>
              <a:rPr lang="en-US" altLang="en-US" sz="1400" dirty="0">
                <a:solidFill>
                  <a:schemeClr val="tx1"/>
                </a:solidFill>
                <a:latin typeface="Spectral"/>
              </a:rPr>
              <a:t> </a:t>
            </a:r>
            <a:endParaRPr lang="en-US" sz="1200" dirty="0">
              <a:latin typeface="Spectral"/>
            </a:endParaRPr>
          </a:p>
        </p:txBody>
      </p:sp>
      <p:sp>
        <p:nvSpPr>
          <p:cNvPr id="7" name="Slide Number Placeholder 6">
            <a:extLst>
              <a:ext uri="{FF2B5EF4-FFF2-40B4-BE49-F238E27FC236}">
                <a16:creationId xmlns:a16="http://schemas.microsoft.com/office/drawing/2014/main" id="{77A8B2A5-89C3-D414-7E1E-AB22F64D3EED}"/>
              </a:ext>
            </a:extLst>
          </p:cNvPr>
          <p:cNvSpPr>
            <a:spLocks noGrp="1"/>
          </p:cNvSpPr>
          <p:nvPr>
            <p:ph type="sldNum" sz="quarter" idx="53"/>
          </p:nvPr>
        </p:nvSpPr>
        <p:spPr/>
        <p:txBody>
          <a:bodyPr/>
          <a:lstStyle/>
          <a:p>
            <a:fld id="{47FEACEE-25B4-4A2D-B147-27296E36371D}" type="slidenum">
              <a:rPr lang="en-US" altLang="zh-CN" smtClean="0"/>
              <a:pPr/>
              <a:t>12</a:t>
            </a:fld>
            <a:endParaRPr lang="en-US" altLang="zh-CN" dirty="0"/>
          </a:p>
        </p:txBody>
      </p:sp>
      <p:pic>
        <p:nvPicPr>
          <p:cNvPr id="4098" name="Picture 2" descr="Structure of a complex order">
            <a:extLst>
              <a:ext uri="{FF2B5EF4-FFF2-40B4-BE49-F238E27FC236}">
                <a16:creationId xmlns:a16="http://schemas.microsoft.com/office/drawing/2014/main" id="{7681B375-C04B-C011-5EF2-E31037C61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919" y="274955"/>
            <a:ext cx="3524250" cy="35242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lution suggested by the Composite pattern">
            <a:extLst>
              <a:ext uri="{FF2B5EF4-FFF2-40B4-BE49-F238E27FC236}">
                <a16:creationId xmlns:a16="http://schemas.microsoft.com/office/drawing/2014/main" id="{C522EFEC-E5C0-A6AA-6150-9C1A5CFA5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515" y="3898062"/>
            <a:ext cx="5715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n example of a military structure">
            <a:extLst>
              <a:ext uri="{FF2B5EF4-FFF2-40B4-BE49-F238E27FC236}">
                <a16:creationId xmlns:a16="http://schemas.microsoft.com/office/drawing/2014/main" id="{0AE8DEC5-D539-A39D-AEB4-F1AA6A539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6309" y="4392295"/>
            <a:ext cx="26670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734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16DEF11C-78CC-6BE6-21FC-2CCBB5DEFC9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8EE9BA-A9A0-962B-918A-CC7326045FC7}"/>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A6BF9B8F-B3DB-E01F-D3E1-5DEAFEE5C679}"/>
              </a:ext>
            </a:extLst>
          </p:cNvPr>
          <p:cNvSpPr>
            <a:spLocks noGrp="1"/>
          </p:cNvSpPr>
          <p:nvPr>
            <p:ph type="sldNum" sz="quarter" idx="53"/>
          </p:nvPr>
        </p:nvSpPr>
        <p:spPr/>
        <p:txBody>
          <a:bodyPr/>
          <a:lstStyle/>
          <a:p>
            <a:fld id="{47FEACEE-25B4-4A2D-B147-27296E36371D}" type="slidenum">
              <a:rPr lang="en-US" altLang="zh-CN" smtClean="0"/>
              <a:pPr/>
              <a:t>13</a:t>
            </a:fld>
            <a:endParaRPr lang="en-US" altLang="zh-CN" dirty="0"/>
          </a:p>
        </p:txBody>
      </p:sp>
      <p:pic>
        <p:nvPicPr>
          <p:cNvPr id="4" name="Picture 3">
            <a:extLst>
              <a:ext uri="{FF2B5EF4-FFF2-40B4-BE49-F238E27FC236}">
                <a16:creationId xmlns:a16="http://schemas.microsoft.com/office/drawing/2014/main" id="{C4774055-1D73-EE45-E696-7E51AD2BCFFE}"/>
              </a:ext>
            </a:extLst>
          </p:cNvPr>
          <p:cNvPicPr>
            <a:picLocks noChangeAspect="1"/>
          </p:cNvPicPr>
          <p:nvPr/>
        </p:nvPicPr>
        <p:blipFill>
          <a:blip r:embed="rId3"/>
          <a:stretch>
            <a:fillRect/>
          </a:stretch>
        </p:blipFill>
        <p:spPr>
          <a:xfrm>
            <a:off x="1389684" y="1190444"/>
            <a:ext cx="9104112" cy="4941377"/>
          </a:xfrm>
          <a:prstGeom prst="rect">
            <a:avLst/>
          </a:prstGeom>
        </p:spPr>
      </p:pic>
    </p:spTree>
    <p:extLst>
      <p:ext uri="{BB962C8B-B14F-4D97-AF65-F5344CB8AC3E}">
        <p14:creationId xmlns:p14="http://schemas.microsoft.com/office/powerpoint/2010/main" val="1430873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E7BB01C-5F5E-340A-30B3-FD0ABE9FC5F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0E5A8E0-DEE3-C761-C787-FDA35BA82A64}"/>
              </a:ext>
            </a:extLst>
          </p:cNvPr>
          <p:cNvSpPr>
            <a:spLocks noGrp="1"/>
          </p:cNvSpPr>
          <p:nvPr>
            <p:ph type="sldNum" sz="quarter" idx="53"/>
          </p:nvPr>
        </p:nvSpPr>
        <p:spPr/>
        <p:txBody>
          <a:bodyPr/>
          <a:lstStyle/>
          <a:p>
            <a:fld id="{47FEACEE-25B4-4A2D-B147-27296E36371D}" type="slidenum">
              <a:rPr lang="en-US" altLang="zh-CN" smtClean="0"/>
              <a:pPr/>
              <a:t>14</a:t>
            </a:fld>
            <a:endParaRPr lang="en-US" altLang="zh-CN" dirty="0"/>
          </a:p>
        </p:txBody>
      </p:sp>
      <p:pic>
        <p:nvPicPr>
          <p:cNvPr id="8" name="Picture 7">
            <a:extLst>
              <a:ext uri="{FF2B5EF4-FFF2-40B4-BE49-F238E27FC236}">
                <a16:creationId xmlns:a16="http://schemas.microsoft.com/office/drawing/2014/main" id="{0032CFD7-6B1A-702C-0742-F4EC47F610E6}"/>
              </a:ext>
            </a:extLst>
          </p:cNvPr>
          <p:cNvPicPr>
            <a:picLocks noChangeAspect="1"/>
          </p:cNvPicPr>
          <p:nvPr/>
        </p:nvPicPr>
        <p:blipFill>
          <a:blip r:embed="rId2"/>
          <a:srcRect r="98566" b="81593"/>
          <a:stretch>
            <a:fillRect/>
          </a:stretch>
        </p:blipFill>
        <p:spPr>
          <a:xfrm>
            <a:off x="-1" y="-1"/>
            <a:ext cx="1430445" cy="1304925"/>
          </a:xfrm>
          <a:prstGeom prst="rect">
            <a:avLst/>
          </a:prstGeom>
        </p:spPr>
      </p:pic>
      <p:pic>
        <p:nvPicPr>
          <p:cNvPr id="9" name="Picture 8">
            <a:extLst>
              <a:ext uri="{FF2B5EF4-FFF2-40B4-BE49-F238E27FC236}">
                <a16:creationId xmlns:a16="http://schemas.microsoft.com/office/drawing/2014/main" id="{1F6A06AE-36B6-94C4-82F3-B40B67E05EB1}"/>
              </a:ext>
            </a:extLst>
          </p:cNvPr>
          <p:cNvPicPr>
            <a:picLocks noChangeAspect="1"/>
          </p:cNvPicPr>
          <p:nvPr/>
        </p:nvPicPr>
        <p:blipFill>
          <a:blip r:embed="rId2"/>
          <a:srcRect l="98367" r="294" b="81593"/>
          <a:stretch>
            <a:fillRect/>
          </a:stretch>
        </p:blipFill>
        <p:spPr>
          <a:xfrm>
            <a:off x="10761555" y="0"/>
            <a:ext cx="1430445" cy="1304924"/>
          </a:xfrm>
          <a:prstGeom prst="rect">
            <a:avLst/>
          </a:prstGeom>
        </p:spPr>
      </p:pic>
      <p:pic>
        <p:nvPicPr>
          <p:cNvPr id="3" name="Picture 2">
            <a:extLst>
              <a:ext uri="{FF2B5EF4-FFF2-40B4-BE49-F238E27FC236}">
                <a16:creationId xmlns:a16="http://schemas.microsoft.com/office/drawing/2014/main" id="{9D4B299A-58B9-B8AD-DD78-3F38ED1D9AFA}"/>
              </a:ext>
            </a:extLst>
          </p:cNvPr>
          <p:cNvPicPr>
            <a:picLocks noChangeAspect="1"/>
          </p:cNvPicPr>
          <p:nvPr/>
        </p:nvPicPr>
        <p:blipFill>
          <a:blip r:embed="rId3"/>
          <a:stretch>
            <a:fillRect/>
          </a:stretch>
        </p:blipFill>
        <p:spPr>
          <a:xfrm>
            <a:off x="1265948" y="0"/>
            <a:ext cx="9660104" cy="6858000"/>
          </a:xfrm>
          <a:prstGeom prst="rect">
            <a:avLst/>
          </a:prstGeom>
        </p:spPr>
      </p:pic>
    </p:spTree>
    <p:extLst>
      <p:ext uri="{BB962C8B-B14F-4D97-AF65-F5344CB8AC3E}">
        <p14:creationId xmlns:p14="http://schemas.microsoft.com/office/powerpoint/2010/main" val="268017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A8B2AFCA-0C2C-6DB8-BC7D-21F4872DC530}"/>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6376FDEF-BD17-BC25-A927-5CD3F0697FBB}"/>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15</a:t>
            </a:fld>
            <a:endParaRPr lang="en-US" dirty="0"/>
          </a:p>
        </p:txBody>
      </p:sp>
      <p:sp>
        <p:nvSpPr>
          <p:cNvPr id="3" name="Title 2">
            <a:extLst>
              <a:ext uri="{FF2B5EF4-FFF2-40B4-BE49-F238E27FC236}">
                <a16:creationId xmlns:a16="http://schemas.microsoft.com/office/drawing/2014/main" id="{04B6C3B8-C476-9452-4F3A-CFFB30691329}"/>
              </a:ext>
            </a:extLst>
          </p:cNvPr>
          <p:cNvSpPr>
            <a:spLocks noGrp="1"/>
          </p:cNvSpPr>
          <p:nvPr>
            <p:ph type="title"/>
          </p:nvPr>
        </p:nvSpPr>
        <p:spPr>
          <a:xfrm>
            <a:off x="877824" y="582862"/>
            <a:ext cx="6111451" cy="1729017"/>
          </a:xfrm>
        </p:spPr>
        <p:txBody>
          <a:bodyPr/>
          <a:lstStyle/>
          <a:p>
            <a:r>
              <a:rPr lang="en-US" sz="8000" dirty="0">
                <a:solidFill>
                  <a:srgbClr val="C00000"/>
                </a:solidFill>
              </a:rPr>
              <a:t>D</a:t>
            </a:r>
            <a:r>
              <a:rPr lang="en-US" dirty="0"/>
              <a:t>ECORATOR</a:t>
            </a: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Decorator</a:t>
            </a:r>
            <a:r>
              <a:rPr lang="en-US" sz="1800" b="0" dirty="0">
                <a:solidFill>
                  <a:schemeClr val="tx1">
                    <a:lumMod val="50000"/>
                    <a:lumOff val="50000"/>
                  </a:schemeClr>
                </a:solidFill>
                <a:latin typeface="Spectral"/>
              </a:rPr>
              <a:t> is a structural design pattern that lets you attach new behaviors to objects by placing these objects inside special wrapper objects that contain the behaviors.</a:t>
            </a:r>
            <a:endParaRPr lang="en-US"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2628F2B4-E159-5967-0881-DE9022E15EEF}"/>
              </a:ext>
            </a:extLst>
          </p:cNvPr>
          <p:cNvSpPr>
            <a:spLocks noChangeArrowheads="1"/>
          </p:cNvSpPr>
          <p:nvPr/>
        </p:nvSpPr>
        <p:spPr bwMode="auto">
          <a:xfrm>
            <a:off x="877824" y="2514798"/>
            <a:ext cx="4875275"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latin typeface="Spectral"/>
              </a:rPr>
              <a:t>Applicability</a:t>
            </a:r>
          </a:p>
          <a:p>
            <a:endParaRPr lang="en-US" dirty="0">
              <a:latin typeface="Spectral"/>
            </a:endParaRP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dirty="0">
                <a:latin typeface="Spectral"/>
              </a:rPr>
              <a:t>Use the Decorator pattern when you need to be able to assign extra behaviors to objects at runtime without breaking the code that uses these objects.</a:t>
            </a: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dirty="0">
                <a:latin typeface="Spectral"/>
              </a:rPr>
              <a:t>Use the pattern when it’s awkward or not possible to extend an object’s behavior using inheritance.</a:t>
            </a: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altLang="en-US" dirty="0">
                <a:latin typeface="Spectral"/>
              </a:rPr>
              <a:t>Use Cases: Handling Multiple Combinations of Features, Middleware in web frameworks.</a:t>
            </a:r>
            <a:endParaRPr kumimoji="0" lang="en-US" altLang="en-US" i="0" u="none" strike="noStrike" cap="none" normalizeH="0" baseline="0" dirty="0">
              <a:ln>
                <a:noFill/>
              </a:ln>
              <a:solidFill>
                <a:schemeClr val="tx1"/>
              </a:solidFill>
              <a:effectLst/>
              <a:latin typeface="Spectral"/>
            </a:endParaRPr>
          </a:p>
        </p:txBody>
      </p:sp>
      <p:pic>
        <p:nvPicPr>
          <p:cNvPr id="5122" name="Picture 2" descr="Decorator design pattern">
            <a:extLst>
              <a:ext uri="{FF2B5EF4-FFF2-40B4-BE49-F238E27FC236}">
                <a16:creationId xmlns:a16="http://schemas.microsoft.com/office/drawing/2014/main" id="{ABCA5C62-B12F-EEA5-F6C6-EA9B2A6D2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100" y="165735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019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0025E660-F005-7821-106C-B0A62BFD1E0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3F67C7-81A4-5C7D-27CA-5F2CA960985F}"/>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0F78B752-82A4-E2E9-D9A1-457E598C749A}"/>
              </a:ext>
            </a:extLst>
          </p:cNvPr>
          <p:cNvSpPr>
            <a:spLocks noGrp="1"/>
          </p:cNvSpPr>
          <p:nvPr>
            <p:ph type="body" sz="quarter" idx="28"/>
          </p:nvPr>
        </p:nvSpPr>
        <p:spPr>
          <a:xfrm>
            <a:off x="539238" y="1148010"/>
            <a:ext cx="6577553" cy="4899107"/>
          </a:xfrm>
        </p:spPr>
        <p:txBody>
          <a:bodyPr/>
          <a:lstStyle/>
          <a:p>
            <a:r>
              <a:rPr lang="en-US" sz="1800" b="1" dirty="0">
                <a:latin typeface="Spectral"/>
              </a:rPr>
              <a:t>Problem </a:t>
            </a:r>
          </a:p>
          <a:p>
            <a:endParaRPr lang="en-US" sz="1800" b="1" dirty="0">
              <a:latin typeface="Spectral"/>
            </a:endParaRPr>
          </a:p>
          <a:p>
            <a:pPr lvl="0" eaLnBrk="0" fontAlgn="base" hangingPunct="0">
              <a:spcBef>
                <a:spcPct val="0"/>
              </a:spcBef>
              <a:spcAft>
                <a:spcPct val="0"/>
              </a:spcAft>
            </a:pPr>
            <a:r>
              <a:rPr lang="en-US" altLang="en-US" sz="1400" dirty="0">
                <a:solidFill>
                  <a:srgbClr val="444444"/>
                </a:solidFill>
                <a:latin typeface="Spectral"/>
              </a:rPr>
              <a:t>Imagine that you’re working on a notification library which lets other programs notify their users about important events.</a:t>
            </a:r>
            <a:endParaRPr lang="en-US" altLang="en-US" sz="1400" dirty="0">
              <a:solidFill>
                <a:schemeClr val="tx1"/>
              </a:solidFill>
              <a:latin typeface="Spectral"/>
            </a:endParaRPr>
          </a:p>
          <a:p>
            <a:pPr lvl="0" eaLnBrk="0" fontAlgn="base" hangingPunct="0">
              <a:spcBef>
                <a:spcPct val="0"/>
              </a:spcBef>
              <a:spcAft>
                <a:spcPct val="0"/>
              </a:spcAft>
            </a:pPr>
            <a:r>
              <a:rPr lang="en-US" altLang="en-US" sz="1400" dirty="0">
                <a:solidFill>
                  <a:srgbClr val="444444"/>
                </a:solidFill>
                <a:latin typeface="Spectral"/>
              </a:rPr>
              <a:t>The initial version of the library was based on the Notifier class that had only a few fields, a constructor and a single send method. </a:t>
            </a:r>
          </a:p>
          <a:p>
            <a:pPr lvl="0" eaLnBrk="0" fontAlgn="base" hangingPunct="0">
              <a:spcBef>
                <a:spcPct val="0"/>
              </a:spcBef>
              <a:spcAft>
                <a:spcPct val="0"/>
              </a:spcAft>
            </a:pPr>
            <a:endParaRPr lang="en-US" altLang="en-US" sz="1400" dirty="0">
              <a:solidFill>
                <a:srgbClr val="444444"/>
              </a:solidFill>
              <a:latin typeface="Spectral"/>
            </a:endParaRPr>
          </a:p>
          <a:p>
            <a:pPr lvl="0" eaLnBrk="0" fontAlgn="base" hangingPunct="0">
              <a:spcBef>
                <a:spcPct val="0"/>
              </a:spcBef>
              <a:spcAft>
                <a:spcPct val="0"/>
              </a:spcAft>
            </a:pPr>
            <a:r>
              <a:rPr lang="en-US" sz="1400" dirty="0">
                <a:latin typeface="Spectral"/>
              </a:rPr>
              <a:t>You tried to address that problem by creating special subclasses which combined several notification methods within one class. However, it quickly became apparent that this approach would bloat the code immensely, not only the library code but the client code as well.</a:t>
            </a:r>
            <a:endParaRPr lang="en-US" altLang="en-US" sz="1400" dirty="0">
              <a:solidFill>
                <a:schemeClr val="tx1"/>
              </a:solidFill>
              <a:latin typeface="Spectral"/>
            </a:endParaRPr>
          </a:p>
          <a:p>
            <a:br>
              <a:rPr lang="en-US" altLang="en-US" sz="1400" dirty="0">
                <a:solidFill>
                  <a:srgbClr val="444444"/>
                </a:solidFill>
                <a:latin typeface="Spectral"/>
              </a:rPr>
            </a:br>
            <a:r>
              <a:rPr lang="en-US" altLang="en-US" sz="1800" b="1" dirty="0">
                <a:solidFill>
                  <a:srgbClr val="444444"/>
                </a:solidFill>
                <a:latin typeface="Spectral"/>
              </a:rPr>
              <a:t>Solution</a:t>
            </a:r>
          </a:p>
          <a:p>
            <a:r>
              <a:rPr lang="en-US" altLang="en-US" sz="1400" dirty="0">
                <a:solidFill>
                  <a:srgbClr val="444444"/>
                </a:solidFill>
                <a:latin typeface="Spectral"/>
              </a:rPr>
              <a:t>One of the ways to overcome these caveats is by using </a:t>
            </a:r>
            <a:r>
              <a:rPr lang="en-US" altLang="en-US" sz="1400" i="1" dirty="0">
                <a:solidFill>
                  <a:srgbClr val="444444"/>
                </a:solidFill>
                <a:latin typeface="Spectral"/>
              </a:rPr>
              <a:t>Aggregation</a:t>
            </a:r>
            <a:r>
              <a:rPr lang="en-US" altLang="en-US" sz="1400" dirty="0">
                <a:solidFill>
                  <a:srgbClr val="444444"/>
                </a:solidFill>
                <a:latin typeface="Spectral"/>
              </a:rPr>
              <a:t> or </a:t>
            </a:r>
            <a:r>
              <a:rPr lang="en-US" altLang="en-US" sz="1400" i="1" dirty="0">
                <a:solidFill>
                  <a:srgbClr val="444444"/>
                </a:solidFill>
                <a:latin typeface="Spectral"/>
              </a:rPr>
              <a:t>Composition</a:t>
            </a:r>
            <a:r>
              <a:rPr lang="en-US" altLang="en-US" sz="1400" dirty="0">
                <a:solidFill>
                  <a:srgbClr val="444444"/>
                </a:solidFill>
                <a:latin typeface="Spectral"/>
              </a:rPr>
              <a:t>  instead of </a:t>
            </a:r>
            <a:r>
              <a:rPr lang="en-US" altLang="en-US" sz="1400" i="1" dirty="0">
                <a:solidFill>
                  <a:srgbClr val="444444"/>
                </a:solidFill>
                <a:latin typeface="Spectral"/>
              </a:rPr>
              <a:t>Inheritance</a:t>
            </a:r>
            <a:r>
              <a:rPr lang="en-US" altLang="en-US" sz="1400" dirty="0">
                <a:solidFill>
                  <a:srgbClr val="444444"/>
                </a:solidFill>
                <a:latin typeface="Spectral"/>
              </a:rPr>
              <a:t>. Both of the alternatives work almost the same way: one object </a:t>
            </a:r>
            <a:r>
              <a:rPr lang="en-US" altLang="en-US" sz="1400" i="1" dirty="0">
                <a:solidFill>
                  <a:srgbClr val="444444"/>
                </a:solidFill>
                <a:latin typeface="Spectral"/>
              </a:rPr>
              <a:t>has a</a:t>
            </a:r>
            <a:r>
              <a:rPr lang="en-US" altLang="en-US" sz="1400" dirty="0">
                <a:solidFill>
                  <a:srgbClr val="444444"/>
                </a:solidFill>
                <a:latin typeface="Spectral"/>
              </a:rPr>
              <a:t> reference to another and delegates it some work, whereas with inheritance, the object itself </a:t>
            </a:r>
            <a:r>
              <a:rPr lang="en-US" altLang="en-US" sz="1400" i="1" dirty="0">
                <a:solidFill>
                  <a:srgbClr val="444444"/>
                </a:solidFill>
                <a:latin typeface="Spectral"/>
              </a:rPr>
              <a:t>is</a:t>
            </a:r>
            <a:r>
              <a:rPr lang="en-US" altLang="en-US" sz="1400" dirty="0">
                <a:solidFill>
                  <a:srgbClr val="444444"/>
                </a:solidFill>
                <a:latin typeface="Spectral"/>
              </a:rPr>
              <a:t> able to do that work, inheriting the behavior from its superclass.</a:t>
            </a:r>
            <a:r>
              <a:rPr lang="en-US" altLang="en-US" sz="1400" dirty="0">
                <a:solidFill>
                  <a:schemeClr val="tx1"/>
                </a:solidFill>
                <a:latin typeface="Spectral"/>
              </a:rPr>
              <a:t> </a:t>
            </a:r>
          </a:p>
          <a:p>
            <a:endParaRPr lang="en-US" altLang="en-US" sz="1400" dirty="0">
              <a:solidFill>
                <a:schemeClr val="tx1"/>
              </a:solidFill>
              <a:latin typeface="Spectral"/>
            </a:endParaRPr>
          </a:p>
          <a:p>
            <a:r>
              <a:rPr lang="en-US" sz="1400" dirty="0">
                <a:latin typeface="Spectral"/>
              </a:rPr>
              <a:t>The client code would need to wrap a basic notifier object into a set of decorators that match the client’s preferences. The resulting objects will be structured as a stack.</a:t>
            </a:r>
            <a:endParaRPr lang="en-US" altLang="en-US" sz="1400" dirty="0">
              <a:solidFill>
                <a:schemeClr val="tx1"/>
              </a:solidFill>
              <a:latin typeface="Spectral"/>
            </a:endParaRPr>
          </a:p>
          <a:p>
            <a:endParaRPr lang="en-US" altLang="en-US" sz="1800" b="1" dirty="0">
              <a:solidFill>
                <a:srgbClr val="444444"/>
              </a:solidFill>
              <a:latin typeface="Spectral"/>
            </a:endParaRPr>
          </a:p>
          <a:p>
            <a:endParaRPr lang="en-US" altLang="en-US" sz="1800" b="1" dirty="0">
              <a:solidFill>
                <a:srgbClr val="444444"/>
              </a:solidFill>
              <a:latin typeface="Spectral"/>
            </a:endParaRPr>
          </a:p>
        </p:txBody>
      </p:sp>
      <p:sp>
        <p:nvSpPr>
          <p:cNvPr id="7" name="Slide Number Placeholder 6">
            <a:extLst>
              <a:ext uri="{FF2B5EF4-FFF2-40B4-BE49-F238E27FC236}">
                <a16:creationId xmlns:a16="http://schemas.microsoft.com/office/drawing/2014/main" id="{D740D94B-175E-B7C9-EF2C-947A1FE7867A}"/>
              </a:ext>
            </a:extLst>
          </p:cNvPr>
          <p:cNvSpPr>
            <a:spLocks noGrp="1"/>
          </p:cNvSpPr>
          <p:nvPr>
            <p:ph type="sldNum" sz="quarter" idx="53"/>
          </p:nvPr>
        </p:nvSpPr>
        <p:spPr/>
        <p:txBody>
          <a:bodyPr/>
          <a:lstStyle/>
          <a:p>
            <a:fld id="{47FEACEE-25B4-4A2D-B147-27296E36371D}" type="slidenum">
              <a:rPr lang="en-US" altLang="zh-CN" smtClean="0"/>
              <a:pPr/>
              <a:t>16</a:t>
            </a:fld>
            <a:endParaRPr lang="en-US" altLang="zh-CN" dirty="0"/>
          </a:p>
        </p:txBody>
      </p:sp>
      <p:pic>
        <p:nvPicPr>
          <p:cNvPr id="6146" name="Picture 2" descr="Structure of the library after creating class combinations">
            <a:extLst>
              <a:ext uri="{FF2B5EF4-FFF2-40B4-BE49-F238E27FC236}">
                <a16:creationId xmlns:a16="http://schemas.microsoft.com/office/drawing/2014/main" id="{0AD4725B-8591-ED80-AD77-A5AFCD48C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6996" y="180975"/>
            <a:ext cx="4403451" cy="23764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solution with the Decorator pattern">
            <a:extLst>
              <a:ext uri="{FF2B5EF4-FFF2-40B4-BE49-F238E27FC236}">
                <a16:creationId xmlns:a16="http://schemas.microsoft.com/office/drawing/2014/main" id="{B29A9F1D-7145-D7B6-D287-36D5CECD8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9678" y="2832546"/>
            <a:ext cx="5218085" cy="375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234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9ABDF9F3-C743-FAAF-D701-F0A14A2543B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E877C5-F0E5-C1E1-84E0-66D8B15800A7}"/>
              </a:ext>
            </a:extLst>
          </p:cNvPr>
          <p:cNvPicPr>
            <a:picLocks noChangeAspect="1"/>
          </p:cNvPicPr>
          <p:nvPr/>
        </p:nvPicPr>
        <p:blipFill>
          <a:blip r:embed="rId2"/>
          <a:stretch>
            <a:fillRect/>
          </a:stretch>
        </p:blipFill>
        <p:spPr>
          <a:xfrm>
            <a:off x="1227253" y="534838"/>
            <a:ext cx="10129675" cy="5865644"/>
          </a:xfrm>
          <a:prstGeom prst="rect">
            <a:avLst/>
          </a:prstGeom>
        </p:spPr>
      </p:pic>
      <p:sp>
        <p:nvSpPr>
          <p:cNvPr id="5" name="Title 4">
            <a:extLst>
              <a:ext uri="{FF2B5EF4-FFF2-40B4-BE49-F238E27FC236}">
                <a16:creationId xmlns:a16="http://schemas.microsoft.com/office/drawing/2014/main" id="{7428F60E-B686-E2FD-5835-EE8B5B9077A4}"/>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9473F34B-ABB2-1084-9407-3E6A2E4AA88D}"/>
              </a:ext>
            </a:extLst>
          </p:cNvPr>
          <p:cNvSpPr>
            <a:spLocks noGrp="1"/>
          </p:cNvSpPr>
          <p:nvPr>
            <p:ph type="sldNum" sz="quarter" idx="53"/>
          </p:nvPr>
        </p:nvSpPr>
        <p:spPr/>
        <p:txBody>
          <a:bodyPr/>
          <a:lstStyle/>
          <a:p>
            <a:fld id="{47FEACEE-25B4-4A2D-B147-27296E36371D}" type="slidenum">
              <a:rPr lang="en-US" altLang="zh-CN" smtClean="0"/>
              <a:pPr/>
              <a:t>17</a:t>
            </a:fld>
            <a:endParaRPr lang="en-US" altLang="zh-CN" dirty="0"/>
          </a:p>
        </p:txBody>
      </p:sp>
    </p:spTree>
    <p:extLst>
      <p:ext uri="{BB962C8B-B14F-4D97-AF65-F5344CB8AC3E}">
        <p14:creationId xmlns:p14="http://schemas.microsoft.com/office/powerpoint/2010/main" val="2232798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4BE8CACC-2E7B-DEBF-295C-0346D108BEE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ACDE11E-FF11-5669-7120-1E6B52A1C6E8}"/>
              </a:ext>
            </a:extLst>
          </p:cNvPr>
          <p:cNvSpPr>
            <a:spLocks noGrp="1"/>
          </p:cNvSpPr>
          <p:nvPr>
            <p:ph type="sldNum" sz="quarter" idx="53"/>
          </p:nvPr>
        </p:nvSpPr>
        <p:spPr/>
        <p:txBody>
          <a:bodyPr/>
          <a:lstStyle/>
          <a:p>
            <a:fld id="{47FEACEE-25B4-4A2D-B147-27296E36371D}" type="slidenum">
              <a:rPr lang="en-US" altLang="zh-CN" smtClean="0"/>
              <a:pPr/>
              <a:t>18</a:t>
            </a:fld>
            <a:endParaRPr lang="en-US" altLang="zh-CN" dirty="0"/>
          </a:p>
        </p:txBody>
      </p:sp>
      <p:pic>
        <p:nvPicPr>
          <p:cNvPr id="8" name="Picture 7">
            <a:extLst>
              <a:ext uri="{FF2B5EF4-FFF2-40B4-BE49-F238E27FC236}">
                <a16:creationId xmlns:a16="http://schemas.microsoft.com/office/drawing/2014/main" id="{33778D6D-4EA8-32D3-E089-319E0DB779B2}"/>
              </a:ext>
            </a:extLst>
          </p:cNvPr>
          <p:cNvPicPr>
            <a:picLocks noChangeAspect="1"/>
          </p:cNvPicPr>
          <p:nvPr/>
        </p:nvPicPr>
        <p:blipFill>
          <a:blip r:embed="rId2"/>
          <a:srcRect r="98566" b="81593"/>
          <a:stretch>
            <a:fillRect/>
          </a:stretch>
        </p:blipFill>
        <p:spPr>
          <a:xfrm>
            <a:off x="-1" y="0"/>
            <a:ext cx="1430445" cy="1304924"/>
          </a:xfrm>
          <a:prstGeom prst="rect">
            <a:avLst/>
          </a:prstGeom>
        </p:spPr>
      </p:pic>
      <p:pic>
        <p:nvPicPr>
          <p:cNvPr id="9" name="Picture 8">
            <a:extLst>
              <a:ext uri="{FF2B5EF4-FFF2-40B4-BE49-F238E27FC236}">
                <a16:creationId xmlns:a16="http://schemas.microsoft.com/office/drawing/2014/main" id="{B76A4F82-CDCA-BD81-EC14-3C0BF83011D9}"/>
              </a:ext>
            </a:extLst>
          </p:cNvPr>
          <p:cNvPicPr>
            <a:picLocks noChangeAspect="1"/>
          </p:cNvPicPr>
          <p:nvPr/>
        </p:nvPicPr>
        <p:blipFill>
          <a:blip r:embed="rId2"/>
          <a:srcRect l="98367" r="294" b="81593"/>
          <a:stretch>
            <a:fillRect/>
          </a:stretch>
        </p:blipFill>
        <p:spPr>
          <a:xfrm>
            <a:off x="10761555" y="0"/>
            <a:ext cx="1430445" cy="1304924"/>
          </a:xfrm>
          <a:prstGeom prst="rect">
            <a:avLst/>
          </a:prstGeom>
        </p:spPr>
      </p:pic>
      <p:pic>
        <p:nvPicPr>
          <p:cNvPr id="4" name="Picture 3">
            <a:extLst>
              <a:ext uri="{FF2B5EF4-FFF2-40B4-BE49-F238E27FC236}">
                <a16:creationId xmlns:a16="http://schemas.microsoft.com/office/drawing/2014/main" id="{7406B806-19F7-B46F-17AD-4B562AEBC43F}"/>
              </a:ext>
            </a:extLst>
          </p:cNvPr>
          <p:cNvPicPr>
            <a:picLocks noChangeAspect="1"/>
          </p:cNvPicPr>
          <p:nvPr/>
        </p:nvPicPr>
        <p:blipFill>
          <a:blip r:embed="rId3"/>
          <a:stretch>
            <a:fillRect/>
          </a:stretch>
        </p:blipFill>
        <p:spPr>
          <a:xfrm>
            <a:off x="1252326" y="0"/>
            <a:ext cx="9687347" cy="6858000"/>
          </a:xfrm>
          <a:prstGeom prst="rect">
            <a:avLst/>
          </a:prstGeom>
        </p:spPr>
      </p:pic>
    </p:spTree>
    <p:extLst>
      <p:ext uri="{BB962C8B-B14F-4D97-AF65-F5344CB8AC3E}">
        <p14:creationId xmlns:p14="http://schemas.microsoft.com/office/powerpoint/2010/main" val="2345811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776B6DE-DEAF-0167-620E-C9BF7AEAD02B}"/>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5A860D55-3501-FEF1-D678-93A968B28851}"/>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19</a:t>
            </a:fld>
            <a:endParaRPr lang="en-US" dirty="0"/>
          </a:p>
        </p:txBody>
      </p:sp>
      <p:sp>
        <p:nvSpPr>
          <p:cNvPr id="3" name="Title 2">
            <a:extLst>
              <a:ext uri="{FF2B5EF4-FFF2-40B4-BE49-F238E27FC236}">
                <a16:creationId xmlns:a16="http://schemas.microsoft.com/office/drawing/2014/main" id="{C6F78D31-27D1-90EA-B305-A1A9C5AEE915}"/>
              </a:ext>
            </a:extLst>
          </p:cNvPr>
          <p:cNvSpPr>
            <a:spLocks noGrp="1"/>
          </p:cNvSpPr>
          <p:nvPr>
            <p:ph type="title"/>
          </p:nvPr>
        </p:nvSpPr>
        <p:spPr>
          <a:xfrm>
            <a:off x="877824" y="582862"/>
            <a:ext cx="6111451" cy="1729017"/>
          </a:xfrm>
        </p:spPr>
        <p:txBody>
          <a:bodyPr/>
          <a:lstStyle/>
          <a:p>
            <a:r>
              <a:rPr lang="en-US" sz="8000" dirty="0">
                <a:solidFill>
                  <a:srgbClr val="C00000"/>
                </a:solidFill>
              </a:rPr>
              <a:t>F</a:t>
            </a:r>
            <a:r>
              <a:rPr lang="en-US" dirty="0"/>
              <a:t>ACADE</a:t>
            </a:r>
            <a:br>
              <a:rPr lang="en-US" sz="1800" b="0" dirty="0">
                <a:solidFill>
                  <a:schemeClr val="tx1">
                    <a:lumMod val="50000"/>
                    <a:lumOff val="50000"/>
                  </a:schemeClr>
                </a:solidFill>
                <a:latin typeface="Spectral"/>
              </a:rPr>
            </a:br>
            <a:br>
              <a:rPr lang="en-US" sz="1800" b="0" dirty="0">
                <a:solidFill>
                  <a:schemeClr val="tx1">
                    <a:lumMod val="50000"/>
                    <a:lumOff val="50000"/>
                  </a:schemeClr>
                </a:solidFill>
                <a:latin typeface="Spectral"/>
              </a:rPr>
            </a:br>
            <a:r>
              <a:rPr lang="en-US" sz="1600" dirty="0">
                <a:solidFill>
                  <a:schemeClr val="tx1">
                    <a:lumMod val="50000"/>
                    <a:lumOff val="50000"/>
                  </a:schemeClr>
                </a:solidFill>
                <a:latin typeface="Spectral"/>
              </a:rPr>
              <a:t>Facade</a:t>
            </a:r>
            <a:r>
              <a:rPr lang="en-US" sz="1600" b="0" dirty="0">
                <a:solidFill>
                  <a:schemeClr val="tx1">
                    <a:lumMod val="50000"/>
                    <a:lumOff val="50000"/>
                  </a:schemeClr>
                </a:solidFill>
                <a:latin typeface="Spectral"/>
              </a:rPr>
              <a:t> is a structural design pattern that provides a simplified interface to a library, a framework, or any other complex set of classes.</a:t>
            </a:r>
            <a:endParaRPr lang="en-US"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23467A5B-E280-0558-FB44-F32E22C11963}"/>
              </a:ext>
            </a:extLst>
          </p:cNvPr>
          <p:cNvSpPr>
            <a:spLocks noChangeArrowheads="1"/>
          </p:cNvSpPr>
          <p:nvPr/>
        </p:nvSpPr>
        <p:spPr bwMode="auto">
          <a:xfrm>
            <a:off x="877824" y="2766485"/>
            <a:ext cx="4875275"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latin typeface="Spectral"/>
              </a:rPr>
              <a:t>Applicability</a:t>
            </a:r>
          </a:p>
          <a:p>
            <a:endParaRPr lang="en-US" dirty="0">
              <a:latin typeface="Spectral"/>
            </a:endParaRP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dirty="0">
                <a:latin typeface="Spectral"/>
              </a:rPr>
              <a:t>Use the Facade pattern when you need to have a limited but straightforward interface to a complex subsystem.</a:t>
            </a: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dirty="0">
                <a:latin typeface="Spectral"/>
              </a:rPr>
              <a:t>Use the Facade when you want to structure a subsystem into layers.</a:t>
            </a: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altLang="en-US" dirty="0">
                <a:latin typeface="Spectral"/>
              </a:rPr>
              <a:t>Use Cases: Simplifying Complex Systems, API Gateway.</a:t>
            </a:r>
            <a:endParaRPr kumimoji="0" lang="en-US" altLang="en-US" i="0" u="none" strike="noStrike" cap="none" normalizeH="0" baseline="0" dirty="0">
              <a:ln>
                <a:noFill/>
              </a:ln>
              <a:solidFill>
                <a:schemeClr val="tx1"/>
              </a:solidFill>
              <a:effectLst/>
              <a:latin typeface="Spectral"/>
            </a:endParaRPr>
          </a:p>
        </p:txBody>
      </p:sp>
      <p:pic>
        <p:nvPicPr>
          <p:cNvPr id="7170" name="Picture 2" descr="Facade design pattern">
            <a:extLst>
              <a:ext uri="{FF2B5EF4-FFF2-40B4-BE49-F238E27FC236}">
                <a16:creationId xmlns:a16="http://schemas.microsoft.com/office/drawing/2014/main" id="{27D761D0-6EAB-A9C0-A906-EB6EA7CE3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263" y="178279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16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BED7EB02-3F30-CB54-4834-7AAAE5CEF0FE}"/>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2</a:t>
            </a:fld>
            <a:endParaRPr lang="en-US" dirty="0"/>
          </a:p>
        </p:txBody>
      </p:sp>
      <p:sp>
        <p:nvSpPr>
          <p:cNvPr id="3" name="Title 2">
            <a:extLst>
              <a:ext uri="{FF2B5EF4-FFF2-40B4-BE49-F238E27FC236}">
                <a16:creationId xmlns:a16="http://schemas.microsoft.com/office/drawing/2014/main" id="{7D4FD09F-6D6F-D1D8-4155-4CC4902DD1AC}"/>
              </a:ext>
            </a:extLst>
          </p:cNvPr>
          <p:cNvSpPr>
            <a:spLocks noGrp="1"/>
          </p:cNvSpPr>
          <p:nvPr>
            <p:ph type="title"/>
          </p:nvPr>
        </p:nvSpPr>
        <p:spPr>
          <a:xfrm>
            <a:off x="877824" y="582862"/>
            <a:ext cx="6111451" cy="2287086"/>
          </a:xfrm>
        </p:spPr>
        <p:txBody>
          <a:bodyPr/>
          <a:lstStyle/>
          <a:p>
            <a:r>
              <a:rPr lang="en-US" sz="8000" dirty="0">
                <a:solidFill>
                  <a:srgbClr val="C00000"/>
                </a:solidFill>
              </a:rPr>
              <a:t>A</a:t>
            </a:r>
            <a:r>
              <a:rPr lang="en-US" dirty="0"/>
              <a:t>DAPTER</a:t>
            </a:r>
            <a:br>
              <a:rPr lang="en-US" dirty="0"/>
            </a:b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Adapter</a:t>
            </a:r>
            <a:r>
              <a:rPr lang="en-US" sz="1800" b="0" dirty="0">
                <a:solidFill>
                  <a:schemeClr val="tx1">
                    <a:lumMod val="50000"/>
                    <a:lumOff val="50000"/>
                  </a:schemeClr>
                </a:solidFill>
                <a:latin typeface="Spectral"/>
              </a:rPr>
              <a:t> is a structural design pattern that allows objects with incompatible interfaces to collaborate.</a:t>
            </a:r>
            <a:br>
              <a:rPr lang="en-IN" b="1" i="0" dirty="0">
                <a:solidFill>
                  <a:srgbClr val="363737"/>
                </a:solidFill>
                <a:effectLst/>
                <a:latin typeface="SF Pro Display"/>
              </a:rPr>
            </a:br>
            <a:endParaRPr lang="en-US" dirty="0"/>
          </a:p>
        </p:txBody>
      </p:sp>
      <p:sp>
        <p:nvSpPr>
          <p:cNvPr id="5" name="Rectangle 4">
            <a:extLst>
              <a:ext uri="{FF2B5EF4-FFF2-40B4-BE49-F238E27FC236}">
                <a16:creationId xmlns:a16="http://schemas.microsoft.com/office/drawing/2014/main" id="{449CE446-8657-0041-4C17-EECF4DEAAE91}"/>
              </a:ext>
            </a:extLst>
          </p:cNvPr>
          <p:cNvSpPr>
            <a:spLocks noChangeArrowheads="1"/>
          </p:cNvSpPr>
          <p:nvPr/>
        </p:nvSpPr>
        <p:spPr bwMode="auto">
          <a:xfrm>
            <a:off x="877824" y="2869948"/>
            <a:ext cx="472071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Adapter class when you want to use some existing class, but its interface isn’t compatible with the rest of your code.</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pattern when you want to reuse several existing subclasses that lack some common functionality that can’t be added to the superclass.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altLang="en-US" sz="1600" b="1" dirty="0">
                <a:latin typeface="Spectral"/>
              </a:rPr>
              <a:t>Use Cases: </a:t>
            </a:r>
            <a:r>
              <a:rPr lang="en-US" altLang="en-US" sz="1600" dirty="0">
                <a:latin typeface="Spectral"/>
              </a:rPr>
              <a:t>Integrating Legacy System, Using Third-Party Libraries, Standardizing Data Formats.</a:t>
            </a:r>
            <a:endParaRPr kumimoji="0" lang="en-US" altLang="en-US" sz="1600" i="0" u="none" strike="noStrike" cap="none" normalizeH="0" baseline="0" dirty="0">
              <a:ln>
                <a:noFill/>
              </a:ln>
              <a:solidFill>
                <a:schemeClr val="tx1"/>
              </a:solidFill>
              <a:effectLst/>
              <a:latin typeface="Spectral"/>
            </a:endParaRPr>
          </a:p>
        </p:txBody>
      </p:sp>
      <p:pic>
        <p:nvPicPr>
          <p:cNvPr id="6" name="Picture 2" descr="Adapter design pattern">
            <a:extLst>
              <a:ext uri="{FF2B5EF4-FFF2-40B4-BE49-F238E27FC236}">
                <a16:creationId xmlns:a16="http://schemas.microsoft.com/office/drawing/2014/main" id="{AE943299-9B69-6883-B006-2B8814D40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706" y="208305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26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9F4FD436-E4ED-4DB9-3345-22812E67716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3830D92-027F-37D0-E38E-21650299AE3A}"/>
              </a:ext>
            </a:extLst>
          </p:cNvPr>
          <p:cNvPicPr>
            <a:picLocks noChangeAspect="1"/>
          </p:cNvPicPr>
          <p:nvPr/>
        </p:nvPicPr>
        <p:blipFill>
          <a:blip r:embed="rId2"/>
          <a:stretch>
            <a:fillRect/>
          </a:stretch>
        </p:blipFill>
        <p:spPr>
          <a:xfrm>
            <a:off x="7101132" y="2799014"/>
            <a:ext cx="4881106" cy="3572118"/>
          </a:xfrm>
          <a:prstGeom prst="rect">
            <a:avLst/>
          </a:prstGeom>
        </p:spPr>
      </p:pic>
      <p:sp>
        <p:nvSpPr>
          <p:cNvPr id="5" name="Title 4">
            <a:extLst>
              <a:ext uri="{FF2B5EF4-FFF2-40B4-BE49-F238E27FC236}">
                <a16:creationId xmlns:a16="http://schemas.microsoft.com/office/drawing/2014/main" id="{89DF0A00-578F-5AEE-E5F4-1CBA0E821129}"/>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A2F6FDF7-836A-8936-2801-C366B26C46A0}"/>
              </a:ext>
            </a:extLst>
          </p:cNvPr>
          <p:cNvSpPr>
            <a:spLocks noGrp="1"/>
          </p:cNvSpPr>
          <p:nvPr>
            <p:ph type="body" sz="quarter" idx="28"/>
          </p:nvPr>
        </p:nvSpPr>
        <p:spPr>
          <a:xfrm>
            <a:off x="539238" y="1148010"/>
            <a:ext cx="6577553" cy="4899107"/>
          </a:xfrm>
        </p:spPr>
        <p:txBody>
          <a:bodyPr/>
          <a:lstStyle/>
          <a:p>
            <a:r>
              <a:rPr lang="en-US" sz="1800" b="1" dirty="0">
                <a:latin typeface="Spectral"/>
              </a:rPr>
              <a:t>Problem </a:t>
            </a:r>
          </a:p>
          <a:p>
            <a:r>
              <a:rPr lang="en-US" sz="1400" dirty="0">
                <a:latin typeface="Spectral"/>
              </a:rPr>
              <a:t>Imagine that you must make your code work with a broad set of objects that belong to a sophisticated library or framework. Ordinarily, you’d need to initialize all of those objects, keep track of dependencies, execute methods in the correct order, and so on.</a:t>
            </a:r>
          </a:p>
          <a:p>
            <a:r>
              <a:rPr lang="en-US" sz="1400" dirty="0">
                <a:latin typeface="Spectral"/>
              </a:rPr>
              <a:t>As a result, the business logic of your classes would become tightly coupled to the implementation details of 3rd-party classes, making it hard to comprehend and maintain.</a:t>
            </a:r>
            <a:endParaRPr lang="en-US" altLang="en-US" sz="1400" dirty="0">
              <a:solidFill>
                <a:schemeClr val="tx1"/>
              </a:solidFill>
              <a:latin typeface="Spectral"/>
            </a:endParaRPr>
          </a:p>
          <a:p>
            <a:br>
              <a:rPr lang="en-US" altLang="en-US" sz="1400" dirty="0">
                <a:solidFill>
                  <a:srgbClr val="444444"/>
                </a:solidFill>
                <a:latin typeface="Spectral"/>
              </a:rPr>
            </a:br>
            <a:r>
              <a:rPr lang="en-US" altLang="en-US" sz="1800" b="1" dirty="0">
                <a:solidFill>
                  <a:srgbClr val="444444"/>
                </a:solidFill>
                <a:latin typeface="Spectral"/>
              </a:rPr>
              <a:t>Solution</a:t>
            </a:r>
          </a:p>
          <a:p>
            <a:endParaRPr lang="en-US" altLang="en-US" sz="1800" b="1" dirty="0">
              <a:solidFill>
                <a:srgbClr val="444444"/>
              </a:solidFill>
              <a:latin typeface="Spectral"/>
            </a:endParaRPr>
          </a:p>
          <a:p>
            <a:pPr lvl="0" eaLnBrk="0" fontAlgn="base" hangingPunct="0">
              <a:spcBef>
                <a:spcPct val="0"/>
              </a:spcBef>
              <a:spcAft>
                <a:spcPct val="0"/>
              </a:spcAft>
            </a:pPr>
            <a:r>
              <a:rPr lang="en-US" altLang="en-US" sz="1400" dirty="0">
                <a:solidFill>
                  <a:srgbClr val="444444"/>
                </a:solidFill>
                <a:latin typeface="Spectral"/>
              </a:rPr>
              <a:t>A facade is a class that provides a simple interface to a complex subsystem which contains lots of moving parts. A facade might provide limited functionality in comparison to working with the subsystem directly. However, it includes only those features that clients really care about.</a:t>
            </a:r>
          </a:p>
          <a:p>
            <a:pPr lvl="0" eaLnBrk="0" fontAlgn="base" hangingPunct="0">
              <a:spcBef>
                <a:spcPct val="0"/>
              </a:spcBef>
              <a:spcAft>
                <a:spcPct val="0"/>
              </a:spcAft>
            </a:pPr>
            <a:endParaRPr lang="en-US" altLang="en-US" sz="1400" dirty="0">
              <a:solidFill>
                <a:schemeClr val="tx1"/>
              </a:solidFill>
              <a:latin typeface="Spectral"/>
            </a:endParaRPr>
          </a:p>
          <a:p>
            <a:pPr lvl="0" eaLnBrk="0" fontAlgn="base" hangingPunct="0">
              <a:spcBef>
                <a:spcPct val="0"/>
              </a:spcBef>
              <a:spcAft>
                <a:spcPct val="0"/>
              </a:spcAft>
            </a:pPr>
            <a:r>
              <a:rPr lang="en-US" altLang="en-US" sz="1400" dirty="0">
                <a:solidFill>
                  <a:srgbClr val="444444"/>
                </a:solidFill>
                <a:latin typeface="Spectral"/>
              </a:rPr>
              <a:t>Having a facade is handy when you need to integrate your app with a sophisticated library that has dozens of features, but you just need a tiny bit of its functionality.</a:t>
            </a:r>
            <a:endParaRPr lang="en-US" altLang="en-US" sz="1400" dirty="0">
              <a:solidFill>
                <a:schemeClr val="tx1"/>
              </a:solidFill>
              <a:latin typeface="Spectral"/>
            </a:endParaRPr>
          </a:p>
          <a:p>
            <a:pPr lvl="0" eaLnBrk="0" fontAlgn="base" hangingPunct="0">
              <a:spcBef>
                <a:spcPct val="0"/>
              </a:spcBef>
              <a:spcAft>
                <a:spcPct val="0"/>
              </a:spcAft>
            </a:pPr>
            <a:r>
              <a:rPr lang="en-US" altLang="en-US" sz="1400" dirty="0">
                <a:solidFill>
                  <a:srgbClr val="444444"/>
                </a:solidFill>
                <a:latin typeface="Spectral"/>
              </a:rPr>
              <a:t>For instance, an app that uploads short funny videos with cats to social media could potentially use a professional video conversion library. However, all that it really needs is a class with the single method encode(filename, format). After creating such a class and connecting it with the video conversion library, you’ll have your first facade.</a:t>
            </a:r>
            <a:endParaRPr lang="en-US" altLang="en-US" sz="1400" dirty="0">
              <a:solidFill>
                <a:schemeClr val="tx1"/>
              </a:solidFill>
              <a:latin typeface="Spectral"/>
            </a:endParaRPr>
          </a:p>
        </p:txBody>
      </p:sp>
      <p:sp>
        <p:nvSpPr>
          <p:cNvPr id="7" name="Slide Number Placeholder 6">
            <a:extLst>
              <a:ext uri="{FF2B5EF4-FFF2-40B4-BE49-F238E27FC236}">
                <a16:creationId xmlns:a16="http://schemas.microsoft.com/office/drawing/2014/main" id="{A4C97C8E-1730-E113-5D64-166B6122395F}"/>
              </a:ext>
            </a:extLst>
          </p:cNvPr>
          <p:cNvSpPr>
            <a:spLocks noGrp="1"/>
          </p:cNvSpPr>
          <p:nvPr>
            <p:ph type="sldNum" sz="quarter" idx="53"/>
          </p:nvPr>
        </p:nvSpPr>
        <p:spPr/>
        <p:txBody>
          <a:bodyPr/>
          <a:lstStyle/>
          <a:p>
            <a:fld id="{47FEACEE-25B4-4A2D-B147-27296E36371D}" type="slidenum">
              <a:rPr lang="en-US" altLang="zh-CN" smtClean="0"/>
              <a:pPr/>
              <a:t>20</a:t>
            </a:fld>
            <a:endParaRPr lang="en-US" altLang="zh-CN" dirty="0"/>
          </a:p>
        </p:txBody>
      </p:sp>
      <p:pic>
        <p:nvPicPr>
          <p:cNvPr id="8195" name="Picture 3" descr="An example of taking a phone order">
            <a:extLst>
              <a:ext uri="{FF2B5EF4-FFF2-40B4-BE49-F238E27FC236}">
                <a16:creationId xmlns:a16="http://schemas.microsoft.com/office/drawing/2014/main" id="{4AE2EF99-5B32-87B1-19C7-375206BAD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132" y="486868"/>
            <a:ext cx="46672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47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F3167CCB-29B8-AF0B-8B31-A86C550EC80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7D58EC4-03C9-48F3-714D-432D5FBCC5C1}"/>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B6A9C2BF-E9EC-05A2-5669-CD01D05CDAC1}"/>
              </a:ext>
            </a:extLst>
          </p:cNvPr>
          <p:cNvSpPr>
            <a:spLocks noGrp="1"/>
          </p:cNvSpPr>
          <p:nvPr>
            <p:ph type="sldNum" sz="quarter" idx="53"/>
          </p:nvPr>
        </p:nvSpPr>
        <p:spPr/>
        <p:txBody>
          <a:bodyPr/>
          <a:lstStyle/>
          <a:p>
            <a:fld id="{47FEACEE-25B4-4A2D-B147-27296E36371D}" type="slidenum">
              <a:rPr lang="en-US" altLang="zh-CN" smtClean="0"/>
              <a:pPr/>
              <a:t>21</a:t>
            </a:fld>
            <a:endParaRPr lang="en-US" altLang="zh-CN" dirty="0"/>
          </a:p>
        </p:txBody>
      </p:sp>
      <p:pic>
        <p:nvPicPr>
          <p:cNvPr id="4" name="Picture 3">
            <a:extLst>
              <a:ext uri="{FF2B5EF4-FFF2-40B4-BE49-F238E27FC236}">
                <a16:creationId xmlns:a16="http://schemas.microsoft.com/office/drawing/2014/main" id="{D39052D8-5030-B939-321D-602DA1708DC1}"/>
              </a:ext>
            </a:extLst>
          </p:cNvPr>
          <p:cNvPicPr>
            <a:picLocks noChangeAspect="1"/>
          </p:cNvPicPr>
          <p:nvPr/>
        </p:nvPicPr>
        <p:blipFill>
          <a:blip r:embed="rId2"/>
          <a:stretch>
            <a:fillRect/>
          </a:stretch>
        </p:blipFill>
        <p:spPr>
          <a:xfrm>
            <a:off x="1318314" y="966158"/>
            <a:ext cx="9555371" cy="5363905"/>
          </a:xfrm>
          <a:prstGeom prst="rect">
            <a:avLst/>
          </a:prstGeom>
        </p:spPr>
      </p:pic>
    </p:spTree>
    <p:extLst>
      <p:ext uri="{BB962C8B-B14F-4D97-AF65-F5344CB8AC3E}">
        <p14:creationId xmlns:p14="http://schemas.microsoft.com/office/powerpoint/2010/main" val="1119505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85BDDF66-9C79-879E-B63A-BC4726FEC13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F4176B4-DD77-209A-6384-3DB9C61C84C5}"/>
              </a:ext>
            </a:extLst>
          </p:cNvPr>
          <p:cNvSpPr>
            <a:spLocks noGrp="1"/>
          </p:cNvSpPr>
          <p:nvPr>
            <p:ph type="sldNum" sz="quarter" idx="53"/>
          </p:nvPr>
        </p:nvSpPr>
        <p:spPr/>
        <p:txBody>
          <a:bodyPr/>
          <a:lstStyle/>
          <a:p>
            <a:fld id="{47FEACEE-25B4-4A2D-B147-27296E36371D}" type="slidenum">
              <a:rPr lang="en-US" altLang="zh-CN" smtClean="0"/>
              <a:pPr/>
              <a:t>22</a:t>
            </a:fld>
            <a:endParaRPr lang="en-US" altLang="zh-CN" dirty="0"/>
          </a:p>
        </p:txBody>
      </p:sp>
      <p:pic>
        <p:nvPicPr>
          <p:cNvPr id="8" name="Picture 7">
            <a:extLst>
              <a:ext uri="{FF2B5EF4-FFF2-40B4-BE49-F238E27FC236}">
                <a16:creationId xmlns:a16="http://schemas.microsoft.com/office/drawing/2014/main" id="{ABE9445F-EB00-69E0-5D12-C2D75F33B23D}"/>
              </a:ext>
            </a:extLst>
          </p:cNvPr>
          <p:cNvPicPr>
            <a:picLocks noChangeAspect="1"/>
          </p:cNvPicPr>
          <p:nvPr/>
        </p:nvPicPr>
        <p:blipFill>
          <a:blip r:embed="rId2"/>
          <a:srcRect r="98566" b="81593"/>
          <a:stretch>
            <a:fillRect/>
          </a:stretch>
        </p:blipFill>
        <p:spPr>
          <a:xfrm>
            <a:off x="-1" y="-1"/>
            <a:ext cx="1430445" cy="1343025"/>
          </a:xfrm>
          <a:prstGeom prst="rect">
            <a:avLst/>
          </a:prstGeom>
        </p:spPr>
      </p:pic>
      <p:pic>
        <p:nvPicPr>
          <p:cNvPr id="9" name="Picture 8">
            <a:extLst>
              <a:ext uri="{FF2B5EF4-FFF2-40B4-BE49-F238E27FC236}">
                <a16:creationId xmlns:a16="http://schemas.microsoft.com/office/drawing/2014/main" id="{F9F23366-5D80-DB83-E829-6201364F1C20}"/>
              </a:ext>
            </a:extLst>
          </p:cNvPr>
          <p:cNvPicPr>
            <a:picLocks noChangeAspect="1"/>
          </p:cNvPicPr>
          <p:nvPr/>
        </p:nvPicPr>
        <p:blipFill>
          <a:blip r:embed="rId2"/>
          <a:srcRect l="98367" r="294" b="81593"/>
          <a:stretch>
            <a:fillRect/>
          </a:stretch>
        </p:blipFill>
        <p:spPr>
          <a:xfrm>
            <a:off x="10761555" y="0"/>
            <a:ext cx="1430445" cy="1343024"/>
          </a:xfrm>
          <a:prstGeom prst="rect">
            <a:avLst/>
          </a:prstGeom>
        </p:spPr>
      </p:pic>
      <p:pic>
        <p:nvPicPr>
          <p:cNvPr id="3" name="Picture 2">
            <a:extLst>
              <a:ext uri="{FF2B5EF4-FFF2-40B4-BE49-F238E27FC236}">
                <a16:creationId xmlns:a16="http://schemas.microsoft.com/office/drawing/2014/main" id="{D6F43CB4-5D1C-BD74-87CF-3E2617EFED5F}"/>
              </a:ext>
            </a:extLst>
          </p:cNvPr>
          <p:cNvPicPr>
            <a:picLocks noChangeAspect="1"/>
          </p:cNvPicPr>
          <p:nvPr/>
        </p:nvPicPr>
        <p:blipFill>
          <a:blip r:embed="rId3"/>
          <a:stretch>
            <a:fillRect/>
          </a:stretch>
        </p:blipFill>
        <p:spPr>
          <a:xfrm>
            <a:off x="1085390" y="0"/>
            <a:ext cx="10021220" cy="6858000"/>
          </a:xfrm>
          <a:prstGeom prst="rect">
            <a:avLst/>
          </a:prstGeom>
        </p:spPr>
      </p:pic>
    </p:spTree>
    <p:extLst>
      <p:ext uri="{BB962C8B-B14F-4D97-AF65-F5344CB8AC3E}">
        <p14:creationId xmlns:p14="http://schemas.microsoft.com/office/powerpoint/2010/main" val="3003755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9F7D0EC-462D-E4CC-0151-80A3C3D357E0}"/>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BDCEFE35-1DCE-99FA-9322-7473734B1B92}"/>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23</a:t>
            </a:fld>
            <a:endParaRPr lang="en-US" dirty="0"/>
          </a:p>
        </p:txBody>
      </p:sp>
      <p:sp>
        <p:nvSpPr>
          <p:cNvPr id="3" name="Title 2">
            <a:extLst>
              <a:ext uri="{FF2B5EF4-FFF2-40B4-BE49-F238E27FC236}">
                <a16:creationId xmlns:a16="http://schemas.microsoft.com/office/drawing/2014/main" id="{7E1BAAD5-23D8-DA40-2CFA-0A46988FDF8C}"/>
              </a:ext>
            </a:extLst>
          </p:cNvPr>
          <p:cNvSpPr>
            <a:spLocks noGrp="1"/>
          </p:cNvSpPr>
          <p:nvPr>
            <p:ph type="title"/>
          </p:nvPr>
        </p:nvSpPr>
        <p:spPr>
          <a:xfrm>
            <a:off x="877824" y="582862"/>
            <a:ext cx="6111451" cy="1729017"/>
          </a:xfrm>
        </p:spPr>
        <p:txBody>
          <a:bodyPr/>
          <a:lstStyle/>
          <a:p>
            <a:r>
              <a:rPr lang="en-US" sz="8000" dirty="0">
                <a:solidFill>
                  <a:srgbClr val="C00000"/>
                </a:solidFill>
              </a:rPr>
              <a:t>F</a:t>
            </a:r>
            <a:r>
              <a:rPr lang="en-US" dirty="0"/>
              <a:t>LYWEIGHT</a:t>
            </a:r>
            <a:br>
              <a:rPr lang="en-US" sz="1600" b="0" dirty="0">
                <a:solidFill>
                  <a:schemeClr val="tx1">
                    <a:lumMod val="50000"/>
                    <a:lumOff val="50000"/>
                  </a:schemeClr>
                </a:solidFill>
              </a:rPr>
            </a:br>
            <a:r>
              <a:rPr lang="en-US" sz="1800" dirty="0">
                <a:solidFill>
                  <a:schemeClr val="tx1">
                    <a:lumMod val="50000"/>
                    <a:lumOff val="50000"/>
                  </a:schemeClr>
                </a:solidFill>
                <a:latin typeface="Spectral"/>
              </a:rPr>
              <a:t>Flyweight</a:t>
            </a:r>
            <a:r>
              <a:rPr lang="en-US" sz="1800" b="0" dirty="0">
                <a:solidFill>
                  <a:schemeClr val="tx1">
                    <a:lumMod val="50000"/>
                    <a:lumOff val="50000"/>
                  </a:schemeClr>
                </a:solidFill>
                <a:latin typeface="Spectral"/>
              </a:rPr>
              <a:t> is a structural design pattern that lets you fit more objects into the available amount of RAM by sharing common parts of state between multiple objects instead of keeping all of the data in each object.</a:t>
            </a:r>
            <a:endParaRPr lang="en-US"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BFA992A5-A03F-9DC0-B342-942B2E87C97D}"/>
              </a:ext>
            </a:extLst>
          </p:cNvPr>
          <p:cNvSpPr>
            <a:spLocks noChangeArrowheads="1"/>
          </p:cNvSpPr>
          <p:nvPr/>
        </p:nvSpPr>
        <p:spPr bwMode="auto">
          <a:xfrm>
            <a:off x="877824" y="2603756"/>
            <a:ext cx="5218176"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latin typeface="Spectral"/>
              </a:rPr>
              <a:t>Applicability</a:t>
            </a:r>
          </a:p>
          <a:p>
            <a:endParaRPr lang="en-US" dirty="0">
              <a:latin typeface="Spectral"/>
            </a:endParaRP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sz="1400" dirty="0">
                <a:latin typeface="Spectral"/>
              </a:rPr>
              <a:t>Use the Flyweight pattern only when your program must support a huge number of objects which barely fit into available RAM.</a:t>
            </a:r>
          </a:p>
          <a:p>
            <a:pPr marL="285750" indent="-285750">
              <a:buFont typeface="Wingdings" panose="05000000000000000000" pitchFamily="2" charset="2"/>
              <a:buChar char="q"/>
            </a:pPr>
            <a:endParaRPr lang="en-US" sz="1400" dirty="0">
              <a:latin typeface="Spectral"/>
            </a:endParaRPr>
          </a:p>
          <a:p>
            <a:pPr marL="285750" indent="-285750">
              <a:buFont typeface="Wingdings" panose="05000000000000000000" pitchFamily="2" charset="2"/>
              <a:buChar char="q"/>
            </a:pPr>
            <a:r>
              <a:rPr lang="en-US" sz="1400" dirty="0">
                <a:latin typeface="Spectral"/>
              </a:rPr>
              <a:t>The benefit of applying the pattern depends heavily on how and where it’s used. It’s most useful when:</a:t>
            </a:r>
          </a:p>
          <a:p>
            <a:pPr marL="285750" indent="-285750">
              <a:buFont typeface="Wingdings" panose="05000000000000000000" pitchFamily="2" charset="2"/>
              <a:buChar char="q"/>
            </a:pPr>
            <a:endParaRPr lang="en-US" sz="1400" dirty="0">
              <a:latin typeface="Spectral"/>
            </a:endParaRPr>
          </a:p>
          <a:p>
            <a:pPr marL="742950" lvl="1" indent="-285750">
              <a:buFont typeface="Arial" panose="020B0604020202020204" pitchFamily="34" charset="0"/>
              <a:buChar char="•"/>
            </a:pPr>
            <a:r>
              <a:rPr lang="en-US" sz="1400" dirty="0">
                <a:latin typeface="Spectral"/>
              </a:rPr>
              <a:t>An application needs to spawn a huge number of similar objects</a:t>
            </a:r>
          </a:p>
          <a:p>
            <a:pPr marL="742950" lvl="1" indent="-285750">
              <a:buFont typeface="Arial" panose="020B0604020202020204" pitchFamily="34" charset="0"/>
              <a:buChar char="•"/>
            </a:pPr>
            <a:r>
              <a:rPr lang="en-US" sz="1400" dirty="0">
                <a:latin typeface="Spectral"/>
              </a:rPr>
              <a:t>This drains all available RAM on a target device</a:t>
            </a:r>
          </a:p>
          <a:p>
            <a:pPr marL="742950" lvl="1" indent="-285750">
              <a:buFont typeface="Arial" panose="020B0604020202020204" pitchFamily="34" charset="0"/>
              <a:buChar char="•"/>
            </a:pPr>
            <a:r>
              <a:rPr lang="en-US" sz="1400" dirty="0">
                <a:latin typeface="Spectral"/>
              </a:rPr>
              <a:t>The objects contain duplicate states which can be extracted and shared between multiple objects</a:t>
            </a:r>
          </a:p>
        </p:txBody>
      </p:sp>
      <p:pic>
        <p:nvPicPr>
          <p:cNvPr id="9218" name="Picture 2" descr="Flyweight design pattern">
            <a:extLst>
              <a:ext uri="{FF2B5EF4-FFF2-40B4-BE49-F238E27FC236}">
                <a16:creationId xmlns:a16="http://schemas.microsoft.com/office/drawing/2014/main" id="{834A1F3F-EA8D-0943-17E3-B148DE164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099" y="1317974"/>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582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87F00A25-8109-8F31-3FF0-D327C25640A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31F6913-D688-B3AB-CD5B-3D441498203B}"/>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6BB7C9FD-9806-DDA1-74CB-754AA655FF92}"/>
              </a:ext>
            </a:extLst>
          </p:cNvPr>
          <p:cNvSpPr>
            <a:spLocks noGrp="1"/>
          </p:cNvSpPr>
          <p:nvPr>
            <p:ph type="body" sz="quarter" idx="28"/>
          </p:nvPr>
        </p:nvSpPr>
        <p:spPr>
          <a:xfrm>
            <a:off x="523579" y="1267055"/>
            <a:ext cx="6274036" cy="4950865"/>
          </a:xfrm>
        </p:spPr>
        <p:txBody>
          <a:bodyPr/>
          <a:lstStyle/>
          <a:p>
            <a:r>
              <a:rPr lang="en-US" sz="1800" b="1" dirty="0">
                <a:latin typeface="Spectral"/>
              </a:rPr>
              <a:t>Problem </a:t>
            </a:r>
          </a:p>
          <a:p>
            <a:r>
              <a:rPr lang="en-US" sz="1400" dirty="0">
                <a:latin typeface="Spectral"/>
              </a:rPr>
              <a:t>To have some fun after long working hours, you decided to create a simple video game: players would be moving around a map and shooting each other. You chose to implement a realistic particle system and make it a distinctive feature of the game. Vast quantities of bullets, missiles, and shrapnel from explosions should fly all over the map and deliver a thrilling experience to the player.</a:t>
            </a:r>
          </a:p>
          <a:p>
            <a:endParaRPr lang="en-US" sz="1400" dirty="0">
              <a:solidFill>
                <a:schemeClr val="tx1"/>
              </a:solidFill>
              <a:latin typeface="Spectral"/>
            </a:endParaRPr>
          </a:p>
          <a:p>
            <a:r>
              <a:rPr lang="en-US" sz="1400" dirty="0">
                <a:latin typeface="Spectral"/>
              </a:rPr>
              <a:t>The actual problem was related to your particle system. Each particle, such as a bullet, a missile or a piece of shrapnel was represented by a separate object containing plenty of data. At some point, when the carnage on a player’s screen reached its climax, newly created particles no longer fit into the remaining RAM, so the program crashed.</a:t>
            </a:r>
          </a:p>
          <a:p>
            <a:br>
              <a:rPr lang="en-US" altLang="en-US" sz="1400" dirty="0">
                <a:solidFill>
                  <a:srgbClr val="444444"/>
                </a:solidFill>
                <a:latin typeface="Spectral"/>
              </a:rPr>
            </a:br>
            <a:r>
              <a:rPr lang="en-US" altLang="en-US" sz="1800" b="1" dirty="0">
                <a:solidFill>
                  <a:srgbClr val="444444"/>
                </a:solidFill>
                <a:latin typeface="Spectral"/>
              </a:rPr>
              <a:t>Solution</a:t>
            </a:r>
          </a:p>
          <a:p>
            <a:r>
              <a:rPr lang="en-US" sz="1400" dirty="0">
                <a:latin typeface="Spectral"/>
              </a:rPr>
              <a:t>The Flyweight pattern suggests that you stop storing the extrinsic state inside the object. Instead, you should pass this state to specific methods which rely on it. Only the intrinsic state stays within the object, letting you reuse it in different contexts. As a result, you’d need fewer of these objects since they only differ in the intrinsic state, which has much fewer variations than the extrinsic.</a:t>
            </a:r>
          </a:p>
          <a:p>
            <a:br>
              <a:rPr lang="en-US" sz="1400" dirty="0"/>
            </a:br>
            <a:endParaRPr lang="en-US" altLang="en-US" sz="1400" dirty="0">
              <a:solidFill>
                <a:schemeClr val="tx1"/>
              </a:solidFill>
              <a:latin typeface="Spectral"/>
            </a:endParaRPr>
          </a:p>
        </p:txBody>
      </p:sp>
      <p:sp>
        <p:nvSpPr>
          <p:cNvPr id="7" name="Slide Number Placeholder 6">
            <a:extLst>
              <a:ext uri="{FF2B5EF4-FFF2-40B4-BE49-F238E27FC236}">
                <a16:creationId xmlns:a16="http://schemas.microsoft.com/office/drawing/2014/main" id="{723820DC-799E-02F1-E315-B8AE55B5540D}"/>
              </a:ext>
            </a:extLst>
          </p:cNvPr>
          <p:cNvSpPr>
            <a:spLocks noGrp="1"/>
          </p:cNvSpPr>
          <p:nvPr>
            <p:ph type="sldNum" sz="quarter" idx="53"/>
          </p:nvPr>
        </p:nvSpPr>
        <p:spPr/>
        <p:txBody>
          <a:bodyPr/>
          <a:lstStyle/>
          <a:p>
            <a:fld id="{47FEACEE-25B4-4A2D-B147-27296E36371D}" type="slidenum">
              <a:rPr lang="en-US" altLang="zh-CN" smtClean="0"/>
              <a:pPr/>
              <a:t>24</a:t>
            </a:fld>
            <a:endParaRPr lang="en-US" altLang="zh-CN" dirty="0"/>
          </a:p>
        </p:txBody>
      </p:sp>
      <p:pic>
        <p:nvPicPr>
          <p:cNvPr id="10242" name="Picture 2" descr="Flyweight pattern solution">
            <a:extLst>
              <a:ext uri="{FF2B5EF4-FFF2-40B4-BE49-F238E27FC236}">
                <a16:creationId xmlns:a16="http://schemas.microsoft.com/office/drawing/2014/main" id="{7E286AD6-7CDE-44CA-AC53-05C090F3D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2353" y="274955"/>
            <a:ext cx="4770408" cy="231066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Flyweight pattern solution">
            <a:extLst>
              <a:ext uri="{FF2B5EF4-FFF2-40B4-BE49-F238E27FC236}">
                <a16:creationId xmlns:a16="http://schemas.microsoft.com/office/drawing/2014/main" id="{8D74409E-D1F5-6DD7-AA3A-B919F57B9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895" y="3085245"/>
            <a:ext cx="2736013" cy="361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659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0904821B-67D4-F20B-03FB-F2F8D1B02C9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491DB9C-F301-752E-6B1B-6D6639CAE486}"/>
              </a:ext>
            </a:extLst>
          </p:cNvPr>
          <p:cNvSpPr>
            <a:spLocks noGrp="1"/>
          </p:cNvSpPr>
          <p:nvPr>
            <p:ph type="sldNum" sz="quarter" idx="53"/>
          </p:nvPr>
        </p:nvSpPr>
        <p:spPr/>
        <p:txBody>
          <a:bodyPr/>
          <a:lstStyle/>
          <a:p>
            <a:fld id="{47FEACEE-25B4-4A2D-B147-27296E36371D}" type="slidenum">
              <a:rPr lang="en-US" altLang="zh-CN" smtClean="0"/>
              <a:pPr/>
              <a:t>25</a:t>
            </a:fld>
            <a:endParaRPr lang="en-US" altLang="zh-CN" dirty="0"/>
          </a:p>
        </p:txBody>
      </p:sp>
      <p:pic>
        <p:nvPicPr>
          <p:cNvPr id="3" name="Picture 2">
            <a:extLst>
              <a:ext uri="{FF2B5EF4-FFF2-40B4-BE49-F238E27FC236}">
                <a16:creationId xmlns:a16="http://schemas.microsoft.com/office/drawing/2014/main" id="{97426E93-9467-2F78-7B45-73EFE55AC2DF}"/>
              </a:ext>
            </a:extLst>
          </p:cNvPr>
          <p:cNvPicPr>
            <a:picLocks noChangeAspect="1"/>
          </p:cNvPicPr>
          <p:nvPr/>
        </p:nvPicPr>
        <p:blipFill>
          <a:blip r:embed="rId2"/>
          <a:stretch>
            <a:fillRect/>
          </a:stretch>
        </p:blipFill>
        <p:spPr>
          <a:xfrm>
            <a:off x="1861968" y="0"/>
            <a:ext cx="8468063" cy="6858000"/>
          </a:xfrm>
          <a:prstGeom prst="rect">
            <a:avLst/>
          </a:prstGeom>
        </p:spPr>
      </p:pic>
      <p:sp>
        <p:nvSpPr>
          <p:cNvPr id="5" name="Title 4">
            <a:extLst>
              <a:ext uri="{FF2B5EF4-FFF2-40B4-BE49-F238E27FC236}">
                <a16:creationId xmlns:a16="http://schemas.microsoft.com/office/drawing/2014/main" id="{E4C85FF6-EDB0-4AC1-4C66-2C789FEA91F0}"/>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Tree>
    <p:extLst>
      <p:ext uri="{BB962C8B-B14F-4D97-AF65-F5344CB8AC3E}">
        <p14:creationId xmlns:p14="http://schemas.microsoft.com/office/powerpoint/2010/main" val="2289431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1E16D198-4F8F-5457-67B3-82FA5B53C12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1D84E02-33E9-7760-DA46-E325A1432958}"/>
              </a:ext>
            </a:extLst>
          </p:cNvPr>
          <p:cNvSpPr>
            <a:spLocks noGrp="1"/>
          </p:cNvSpPr>
          <p:nvPr>
            <p:ph type="sldNum" sz="quarter" idx="53"/>
          </p:nvPr>
        </p:nvSpPr>
        <p:spPr/>
        <p:txBody>
          <a:bodyPr/>
          <a:lstStyle/>
          <a:p>
            <a:fld id="{47FEACEE-25B4-4A2D-B147-27296E36371D}" type="slidenum">
              <a:rPr lang="en-US" altLang="zh-CN" smtClean="0"/>
              <a:pPr/>
              <a:t>26</a:t>
            </a:fld>
            <a:endParaRPr lang="en-US" altLang="zh-CN" dirty="0"/>
          </a:p>
        </p:txBody>
      </p:sp>
      <p:pic>
        <p:nvPicPr>
          <p:cNvPr id="8" name="Picture 7">
            <a:extLst>
              <a:ext uri="{FF2B5EF4-FFF2-40B4-BE49-F238E27FC236}">
                <a16:creationId xmlns:a16="http://schemas.microsoft.com/office/drawing/2014/main" id="{2320EF1B-35FA-1EDA-9F38-A4AF92A72696}"/>
              </a:ext>
            </a:extLst>
          </p:cNvPr>
          <p:cNvPicPr>
            <a:picLocks noChangeAspect="1"/>
          </p:cNvPicPr>
          <p:nvPr/>
        </p:nvPicPr>
        <p:blipFill>
          <a:blip r:embed="rId2"/>
          <a:srcRect r="98566" b="81593"/>
          <a:stretch>
            <a:fillRect/>
          </a:stretch>
        </p:blipFill>
        <p:spPr>
          <a:xfrm>
            <a:off x="-1" y="-1"/>
            <a:ext cx="1430445" cy="1390651"/>
          </a:xfrm>
          <a:prstGeom prst="rect">
            <a:avLst/>
          </a:prstGeom>
        </p:spPr>
      </p:pic>
      <p:pic>
        <p:nvPicPr>
          <p:cNvPr id="9" name="Picture 8">
            <a:extLst>
              <a:ext uri="{FF2B5EF4-FFF2-40B4-BE49-F238E27FC236}">
                <a16:creationId xmlns:a16="http://schemas.microsoft.com/office/drawing/2014/main" id="{F05EA067-915D-0438-EFC9-C974BAF50A45}"/>
              </a:ext>
            </a:extLst>
          </p:cNvPr>
          <p:cNvPicPr>
            <a:picLocks noChangeAspect="1"/>
          </p:cNvPicPr>
          <p:nvPr/>
        </p:nvPicPr>
        <p:blipFill>
          <a:blip r:embed="rId2"/>
          <a:srcRect l="98367" r="294" b="81593"/>
          <a:stretch>
            <a:fillRect/>
          </a:stretch>
        </p:blipFill>
        <p:spPr>
          <a:xfrm>
            <a:off x="10761555" y="0"/>
            <a:ext cx="1430445" cy="1390650"/>
          </a:xfrm>
          <a:prstGeom prst="rect">
            <a:avLst/>
          </a:prstGeom>
        </p:spPr>
      </p:pic>
      <p:pic>
        <p:nvPicPr>
          <p:cNvPr id="4" name="Picture 3">
            <a:extLst>
              <a:ext uri="{FF2B5EF4-FFF2-40B4-BE49-F238E27FC236}">
                <a16:creationId xmlns:a16="http://schemas.microsoft.com/office/drawing/2014/main" id="{F2EF9358-F1C1-E51F-46FB-375EE5B35B02}"/>
              </a:ext>
            </a:extLst>
          </p:cNvPr>
          <p:cNvPicPr>
            <a:picLocks noChangeAspect="1"/>
          </p:cNvPicPr>
          <p:nvPr/>
        </p:nvPicPr>
        <p:blipFill>
          <a:blip r:embed="rId3"/>
          <a:stretch>
            <a:fillRect/>
          </a:stretch>
        </p:blipFill>
        <p:spPr>
          <a:xfrm>
            <a:off x="923134" y="0"/>
            <a:ext cx="10345731" cy="6858000"/>
          </a:xfrm>
          <a:prstGeom prst="rect">
            <a:avLst/>
          </a:prstGeom>
        </p:spPr>
      </p:pic>
    </p:spTree>
    <p:extLst>
      <p:ext uri="{BB962C8B-B14F-4D97-AF65-F5344CB8AC3E}">
        <p14:creationId xmlns:p14="http://schemas.microsoft.com/office/powerpoint/2010/main" val="192667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56EBD75E-57AD-2FAF-2D3A-F22825B62E09}"/>
            </a:ext>
          </a:extLst>
        </p:cNvPr>
        <p:cNvGrpSpPr/>
        <p:nvPr/>
      </p:nvGrpSpPr>
      <p:grpSpPr>
        <a:xfrm>
          <a:off x="0" y="0"/>
          <a:ext cx="0" cy="0"/>
          <a:chOff x="0" y="0"/>
          <a:chExt cx="0" cy="0"/>
        </a:xfrm>
      </p:grpSpPr>
      <p:pic>
        <p:nvPicPr>
          <p:cNvPr id="12290" name="Picture 2" descr="Proxy design pattern">
            <a:extLst>
              <a:ext uri="{FF2B5EF4-FFF2-40B4-BE49-F238E27FC236}">
                <a16:creationId xmlns:a16="http://schemas.microsoft.com/office/drawing/2014/main" id="{3B4832F1-F40A-DD06-3587-2AC14AAE6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709" y="2274498"/>
            <a:ext cx="6096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21">
            <a:extLst>
              <a:ext uri="{FF2B5EF4-FFF2-40B4-BE49-F238E27FC236}">
                <a16:creationId xmlns:a16="http://schemas.microsoft.com/office/drawing/2014/main" id="{57E80270-7465-44C0-6712-95438DA4F158}"/>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27</a:t>
            </a:fld>
            <a:endParaRPr lang="en-US" dirty="0"/>
          </a:p>
        </p:txBody>
      </p:sp>
      <p:sp>
        <p:nvSpPr>
          <p:cNvPr id="3" name="Title 2">
            <a:extLst>
              <a:ext uri="{FF2B5EF4-FFF2-40B4-BE49-F238E27FC236}">
                <a16:creationId xmlns:a16="http://schemas.microsoft.com/office/drawing/2014/main" id="{1AC91A26-DCF6-A963-5168-7E182F1CA9FE}"/>
              </a:ext>
            </a:extLst>
          </p:cNvPr>
          <p:cNvSpPr>
            <a:spLocks noGrp="1"/>
          </p:cNvSpPr>
          <p:nvPr>
            <p:ph type="title"/>
          </p:nvPr>
        </p:nvSpPr>
        <p:spPr>
          <a:xfrm>
            <a:off x="877824" y="582862"/>
            <a:ext cx="6111451" cy="2017463"/>
          </a:xfrm>
        </p:spPr>
        <p:txBody>
          <a:bodyPr/>
          <a:lstStyle/>
          <a:p>
            <a:r>
              <a:rPr lang="en-US" sz="8000" dirty="0">
                <a:solidFill>
                  <a:srgbClr val="C00000"/>
                </a:solidFill>
              </a:rPr>
              <a:t>P</a:t>
            </a:r>
            <a:r>
              <a:rPr lang="en-US" dirty="0"/>
              <a:t>ROXYY</a:t>
            </a:r>
            <a:br>
              <a:rPr lang="en-US" sz="1800" b="0" dirty="0">
                <a:solidFill>
                  <a:schemeClr val="tx1">
                    <a:lumMod val="50000"/>
                    <a:lumOff val="50000"/>
                  </a:schemeClr>
                </a:solidFill>
                <a:latin typeface="Spectral"/>
              </a:rPr>
            </a:br>
            <a:r>
              <a:rPr lang="en-US" sz="1800" dirty="0">
                <a:solidFill>
                  <a:schemeClr val="tx1">
                    <a:lumMod val="50000"/>
                    <a:lumOff val="50000"/>
                  </a:schemeClr>
                </a:solidFill>
                <a:latin typeface="Spectral"/>
              </a:rPr>
              <a:t>Proxy</a:t>
            </a:r>
            <a:r>
              <a:rPr lang="en-US" sz="1800" b="0" dirty="0">
                <a:solidFill>
                  <a:schemeClr val="tx1">
                    <a:lumMod val="50000"/>
                    <a:lumOff val="50000"/>
                  </a:schemeClr>
                </a:solidFill>
                <a:latin typeface="Spectral"/>
              </a:rPr>
              <a:t> is a structural design pattern that lets you provide a substitute or placeholder for another object. A proxy controls access to the original object, allowing you to perform something either before or after the request gets through to the original object.</a:t>
            </a:r>
            <a:endParaRPr lang="en-US" dirty="0">
              <a:solidFill>
                <a:schemeClr val="tx1">
                  <a:lumMod val="50000"/>
                  <a:lumOff val="50000"/>
                </a:schemeClr>
              </a:solidFill>
              <a:latin typeface="Spectral"/>
            </a:endParaRPr>
          </a:p>
        </p:txBody>
      </p:sp>
      <p:sp>
        <p:nvSpPr>
          <p:cNvPr id="5" name="Rectangle 4">
            <a:extLst>
              <a:ext uri="{FF2B5EF4-FFF2-40B4-BE49-F238E27FC236}">
                <a16:creationId xmlns:a16="http://schemas.microsoft.com/office/drawing/2014/main" id="{33DABE23-E1F9-FFC7-8AEC-9FFBBDC54C61}"/>
              </a:ext>
            </a:extLst>
          </p:cNvPr>
          <p:cNvSpPr>
            <a:spLocks noChangeArrowheads="1"/>
          </p:cNvSpPr>
          <p:nvPr/>
        </p:nvSpPr>
        <p:spPr bwMode="auto">
          <a:xfrm>
            <a:off x="877824" y="2918686"/>
            <a:ext cx="5218176"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latin typeface="Spectral"/>
              </a:rPr>
              <a:t>Applicability</a:t>
            </a:r>
          </a:p>
          <a:p>
            <a:endParaRPr lang="en-US" dirty="0">
              <a:latin typeface="Spectral"/>
            </a:endParaRPr>
          </a:p>
          <a:p>
            <a:pPr marL="285750" indent="-285750">
              <a:buFont typeface="Wingdings" panose="05000000000000000000" pitchFamily="2" charset="2"/>
              <a:buChar char="q"/>
            </a:pPr>
            <a:endParaRPr lang="en-US" dirty="0">
              <a:latin typeface="Spectral"/>
            </a:endParaRPr>
          </a:p>
          <a:p>
            <a:pPr marL="285750" indent="-285750">
              <a:buFont typeface="Wingdings" panose="05000000000000000000" pitchFamily="2" charset="2"/>
              <a:buChar char="q"/>
            </a:pPr>
            <a:r>
              <a:rPr lang="en-US" sz="1400" dirty="0">
                <a:latin typeface="Spectral"/>
              </a:rPr>
              <a:t>Lazy initialization (virtual proxy). This is when you have a heavyweight service object that wastes system resources by being always up, even though you only need it from time to time.</a:t>
            </a:r>
          </a:p>
          <a:p>
            <a:pPr marL="285750" indent="-285750">
              <a:buFont typeface="Wingdings" panose="05000000000000000000" pitchFamily="2" charset="2"/>
              <a:buChar char="q"/>
            </a:pPr>
            <a:endParaRPr lang="en-US" sz="1400" dirty="0">
              <a:latin typeface="Spectral"/>
            </a:endParaRPr>
          </a:p>
          <a:p>
            <a:pPr marL="285750" indent="-285750">
              <a:buFont typeface="Wingdings" panose="05000000000000000000" pitchFamily="2" charset="2"/>
              <a:buChar char="q"/>
            </a:pPr>
            <a:r>
              <a:rPr lang="en-US" sz="1400" dirty="0">
                <a:latin typeface="Spectral"/>
              </a:rPr>
              <a:t>Logging requests (logging proxy). This is when you want to keep a history of requests to the service object.</a:t>
            </a:r>
          </a:p>
          <a:p>
            <a:pPr marL="285750" indent="-285750">
              <a:buFont typeface="Wingdings" panose="05000000000000000000" pitchFamily="2" charset="2"/>
              <a:buChar char="q"/>
            </a:pPr>
            <a:endParaRPr lang="en-US" sz="1400" dirty="0">
              <a:latin typeface="Spectral"/>
            </a:endParaRPr>
          </a:p>
          <a:p>
            <a:pPr marL="285750" indent="-285750">
              <a:buFont typeface="Wingdings" panose="05000000000000000000" pitchFamily="2" charset="2"/>
              <a:buChar char="q"/>
            </a:pPr>
            <a:r>
              <a:rPr lang="en-US" sz="1400" dirty="0">
                <a:latin typeface="Spectral"/>
              </a:rPr>
              <a:t>Caching request results (caching proxy). This is when you need to cache results of client requests and manage the life cycle of this cache, especially if results are quite large.</a:t>
            </a:r>
          </a:p>
          <a:p>
            <a:pPr marL="285750" indent="-285750">
              <a:buFont typeface="Wingdings" panose="05000000000000000000" pitchFamily="2" charset="2"/>
              <a:buChar char="q"/>
            </a:pPr>
            <a:endParaRPr lang="en-US" sz="1400" dirty="0">
              <a:latin typeface="Spectral"/>
            </a:endParaRPr>
          </a:p>
          <a:p>
            <a:pPr marL="285750" indent="-285750">
              <a:buFont typeface="Wingdings" panose="05000000000000000000" pitchFamily="2" charset="2"/>
              <a:buChar char="q"/>
            </a:pPr>
            <a:r>
              <a:rPr lang="en-US" sz="1400" dirty="0">
                <a:latin typeface="Spectral"/>
              </a:rPr>
              <a:t>Use Cases: Lazy Loading, Logging and Monitoring, Caching</a:t>
            </a:r>
          </a:p>
        </p:txBody>
      </p:sp>
    </p:spTree>
    <p:extLst>
      <p:ext uri="{BB962C8B-B14F-4D97-AF65-F5344CB8AC3E}">
        <p14:creationId xmlns:p14="http://schemas.microsoft.com/office/powerpoint/2010/main" val="2785771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83E42710-6F32-9B12-BEA3-8E6807062E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BB4940F-99A1-CCD7-0F0B-1E4B71F80E7E}"/>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1B3500B7-478A-95D9-AC6B-8258B4A6BF5F}"/>
              </a:ext>
            </a:extLst>
          </p:cNvPr>
          <p:cNvSpPr>
            <a:spLocks noGrp="1"/>
          </p:cNvSpPr>
          <p:nvPr>
            <p:ph type="body" sz="quarter" idx="28"/>
          </p:nvPr>
        </p:nvSpPr>
        <p:spPr>
          <a:xfrm>
            <a:off x="523579" y="1267055"/>
            <a:ext cx="6274036" cy="4950865"/>
          </a:xfrm>
        </p:spPr>
        <p:txBody>
          <a:bodyPr/>
          <a:lstStyle/>
          <a:p>
            <a:r>
              <a:rPr lang="en-US" sz="1800" b="1" dirty="0">
                <a:latin typeface="Spectral"/>
              </a:rPr>
              <a:t>Problem </a:t>
            </a:r>
          </a:p>
          <a:p>
            <a:r>
              <a:rPr lang="en-US" sz="1400" dirty="0">
                <a:latin typeface="Spectral"/>
              </a:rPr>
              <a:t>Why would you want to control access to an object? Here is an example: you have a massive object that consumes a vast amount of system resources. You need it from time to time, but not always.</a:t>
            </a:r>
          </a:p>
          <a:p>
            <a:endParaRPr lang="en-US" sz="1400" dirty="0">
              <a:solidFill>
                <a:schemeClr val="tx1"/>
              </a:solidFill>
              <a:latin typeface="Spectral"/>
            </a:endParaRPr>
          </a:p>
          <a:p>
            <a:r>
              <a:rPr lang="en-US" sz="1400" dirty="0">
                <a:latin typeface="Spectral"/>
              </a:rPr>
              <a:t>You could implement lazy initialization: create this object only when it’s actually needed. All of the object’s clients would need to execute some deferred initialization code. Unfortunately, this would probably cause a lot of code duplication.</a:t>
            </a:r>
          </a:p>
          <a:p>
            <a:r>
              <a:rPr lang="en-US" sz="1400" dirty="0">
                <a:latin typeface="Spectral"/>
              </a:rPr>
              <a:t>In an ideal world, we’d want to put this code directly into our object’s class, but that isn’t always possible. For instance, the class may be part of a closed 3rd-party library.</a:t>
            </a:r>
          </a:p>
          <a:p>
            <a:br>
              <a:rPr lang="en-US" altLang="en-US" sz="1400" dirty="0">
                <a:solidFill>
                  <a:srgbClr val="444444"/>
                </a:solidFill>
                <a:latin typeface="Spectral"/>
              </a:rPr>
            </a:br>
            <a:r>
              <a:rPr lang="en-US" altLang="en-US" sz="1800" b="1" dirty="0">
                <a:solidFill>
                  <a:srgbClr val="444444"/>
                </a:solidFill>
                <a:latin typeface="Spectral"/>
              </a:rPr>
              <a:t>Solution</a:t>
            </a:r>
          </a:p>
          <a:p>
            <a:endParaRPr lang="en-US" altLang="en-US" sz="1800" b="1" dirty="0">
              <a:solidFill>
                <a:srgbClr val="444444"/>
              </a:solidFill>
              <a:latin typeface="Spectral"/>
            </a:endParaRPr>
          </a:p>
          <a:p>
            <a:r>
              <a:rPr lang="en-US" sz="1400" dirty="0">
                <a:latin typeface="Spectral"/>
              </a:rPr>
              <a:t>The Proxy pattern suggests that you create a new proxy class with the same interface as an original service object. Then you update your app so that it passes the proxy object to all of the original object’s clients. Upon receiving a request from a client, the proxy creates a real service object and delegates all the work to it.</a:t>
            </a:r>
            <a:endParaRPr lang="en-US" altLang="en-US" sz="1400" b="1" dirty="0">
              <a:solidFill>
                <a:srgbClr val="444444"/>
              </a:solidFill>
              <a:latin typeface="Spectral"/>
            </a:endParaRPr>
          </a:p>
          <a:p>
            <a:br>
              <a:rPr lang="en-US" sz="1400" dirty="0"/>
            </a:br>
            <a:endParaRPr lang="en-US" altLang="en-US" sz="1400" dirty="0">
              <a:solidFill>
                <a:schemeClr val="tx1"/>
              </a:solidFill>
              <a:latin typeface="Spectral"/>
            </a:endParaRPr>
          </a:p>
        </p:txBody>
      </p:sp>
      <p:sp>
        <p:nvSpPr>
          <p:cNvPr id="7" name="Slide Number Placeholder 6">
            <a:extLst>
              <a:ext uri="{FF2B5EF4-FFF2-40B4-BE49-F238E27FC236}">
                <a16:creationId xmlns:a16="http://schemas.microsoft.com/office/drawing/2014/main" id="{E09EA024-B54D-6829-2E54-72B0B32AF813}"/>
              </a:ext>
            </a:extLst>
          </p:cNvPr>
          <p:cNvSpPr>
            <a:spLocks noGrp="1"/>
          </p:cNvSpPr>
          <p:nvPr>
            <p:ph type="sldNum" sz="quarter" idx="53"/>
          </p:nvPr>
        </p:nvSpPr>
        <p:spPr/>
        <p:txBody>
          <a:bodyPr/>
          <a:lstStyle/>
          <a:p>
            <a:fld id="{47FEACEE-25B4-4A2D-B147-27296E36371D}" type="slidenum">
              <a:rPr lang="en-US" altLang="zh-CN" smtClean="0"/>
              <a:pPr/>
              <a:t>28</a:t>
            </a:fld>
            <a:endParaRPr lang="en-US" altLang="zh-CN" dirty="0"/>
          </a:p>
        </p:txBody>
      </p:sp>
      <p:pic>
        <p:nvPicPr>
          <p:cNvPr id="11266" name="Picture 2" descr="Solution with the Proxy pattern">
            <a:extLst>
              <a:ext uri="{FF2B5EF4-FFF2-40B4-BE49-F238E27FC236}">
                <a16:creationId xmlns:a16="http://schemas.microsoft.com/office/drawing/2014/main" id="{A4A4A15E-0F00-5B95-ACB0-E2F2D7DE9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671" y="2539964"/>
            <a:ext cx="48577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A credit card is a proxy for a bundle of cash">
            <a:extLst>
              <a:ext uri="{FF2B5EF4-FFF2-40B4-BE49-F238E27FC236}">
                <a16:creationId xmlns:a16="http://schemas.microsoft.com/office/drawing/2014/main" id="{6CDC46B8-4A2B-CAAE-76B7-D2C8BBD2C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131" y="4396475"/>
            <a:ext cx="4614751" cy="179462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Problem solved by Proxy pattern">
            <a:extLst>
              <a:ext uri="{FF2B5EF4-FFF2-40B4-BE49-F238E27FC236}">
                <a16:creationId xmlns:a16="http://schemas.microsoft.com/office/drawing/2014/main" id="{6682F5B0-094F-7115-002E-B4E2C66BF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671" y="505055"/>
            <a:ext cx="485775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494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192E7F-30C2-5735-3A28-E085A280707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A29544D-1D91-7109-D1B5-E903DD76F85D}"/>
              </a:ext>
            </a:extLst>
          </p:cNvPr>
          <p:cNvSpPr>
            <a:spLocks noGrp="1"/>
          </p:cNvSpPr>
          <p:nvPr>
            <p:ph type="sldNum" sz="quarter" idx="53"/>
          </p:nvPr>
        </p:nvSpPr>
        <p:spPr/>
        <p:txBody>
          <a:bodyPr/>
          <a:lstStyle/>
          <a:p>
            <a:fld id="{47FEACEE-25B4-4A2D-B147-27296E36371D}" type="slidenum">
              <a:rPr lang="en-US" altLang="zh-CN" smtClean="0"/>
              <a:pPr/>
              <a:t>29</a:t>
            </a:fld>
            <a:endParaRPr lang="en-US" altLang="zh-CN" dirty="0"/>
          </a:p>
        </p:txBody>
      </p:sp>
      <p:sp>
        <p:nvSpPr>
          <p:cNvPr id="5" name="Title 4">
            <a:extLst>
              <a:ext uri="{FF2B5EF4-FFF2-40B4-BE49-F238E27FC236}">
                <a16:creationId xmlns:a16="http://schemas.microsoft.com/office/drawing/2014/main" id="{B5B953B7-CDC3-4F6A-1BED-E7D4DF3F4494}"/>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pic>
        <p:nvPicPr>
          <p:cNvPr id="4" name="Picture 3">
            <a:extLst>
              <a:ext uri="{FF2B5EF4-FFF2-40B4-BE49-F238E27FC236}">
                <a16:creationId xmlns:a16="http://schemas.microsoft.com/office/drawing/2014/main" id="{43682097-47C0-AF74-5FAF-E36E619AB4B5}"/>
              </a:ext>
            </a:extLst>
          </p:cNvPr>
          <p:cNvPicPr>
            <a:picLocks noChangeAspect="1"/>
          </p:cNvPicPr>
          <p:nvPr/>
        </p:nvPicPr>
        <p:blipFill>
          <a:blip r:embed="rId2"/>
          <a:stretch>
            <a:fillRect/>
          </a:stretch>
        </p:blipFill>
        <p:spPr>
          <a:xfrm>
            <a:off x="1016909" y="1434974"/>
            <a:ext cx="10435069" cy="4494623"/>
          </a:xfrm>
          <a:prstGeom prst="rect">
            <a:avLst/>
          </a:prstGeom>
        </p:spPr>
      </p:pic>
    </p:spTree>
    <p:extLst>
      <p:ext uri="{BB962C8B-B14F-4D97-AF65-F5344CB8AC3E}">
        <p14:creationId xmlns:p14="http://schemas.microsoft.com/office/powerpoint/2010/main" val="281887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E15D0AF8-E3B3-441E-B125-BC265CA6FF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C8F088-65A7-B979-989D-2758DB6CBDDF}"/>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FB34A6BC-28A0-4781-B99F-D23902F9C40F}"/>
              </a:ext>
            </a:extLst>
          </p:cNvPr>
          <p:cNvSpPr>
            <a:spLocks noGrp="1"/>
          </p:cNvSpPr>
          <p:nvPr>
            <p:ph type="body" sz="quarter" idx="28"/>
          </p:nvPr>
        </p:nvSpPr>
        <p:spPr>
          <a:xfrm>
            <a:off x="423618" y="1148009"/>
            <a:ext cx="5954664" cy="5252473"/>
          </a:xfrm>
        </p:spPr>
        <p:txBody>
          <a:bodyPr/>
          <a:lstStyle/>
          <a:p>
            <a:r>
              <a:rPr lang="en-US" sz="1800" b="1" dirty="0">
                <a:latin typeface="Spectral"/>
              </a:rPr>
              <a:t>Problem </a:t>
            </a:r>
            <a:br>
              <a:rPr lang="en-US" sz="1800" b="1" dirty="0">
                <a:latin typeface="Spectral"/>
              </a:rPr>
            </a:br>
            <a:br>
              <a:rPr lang="en-US" sz="1400" dirty="0">
                <a:latin typeface="Spectral"/>
              </a:rPr>
            </a:br>
            <a:r>
              <a:rPr lang="en-US" sz="1400" dirty="0">
                <a:latin typeface="Spectral"/>
              </a:rPr>
              <a:t>Imagine that you’re creating a stock market monitoring app. The app downloads the stock data from multiple sources in XML format and then displays nice-looking charts and diagrams for the user.</a:t>
            </a:r>
          </a:p>
          <a:p>
            <a:r>
              <a:rPr lang="en-US" sz="1400" dirty="0">
                <a:latin typeface="Spectral"/>
              </a:rPr>
              <a:t>At some point, you decide to improve the app by integrating a smart 3rd-party analytics library. But there’s a catch: the analytics library only works with data in JSON format.</a:t>
            </a:r>
          </a:p>
          <a:p>
            <a:pPr lvl="0" eaLnBrk="0" fontAlgn="base" hangingPunct="0">
              <a:spcBef>
                <a:spcPct val="0"/>
              </a:spcBef>
              <a:spcAft>
                <a:spcPct val="0"/>
              </a:spcAft>
            </a:pPr>
            <a:br>
              <a:rPr lang="en-US" altLang="en-US" sz="1400" dirty="0">
                <a:solidFill>
                  <a:srgbClr val="444444"/>
                </a:solidFill>
                <a:latin typeface="Spectral"/>
              </a:rPr>
            </a:br>
            <a:r>
              <a:rPr lang="en-US" altLang="en-US" sz="1800" b="1" dirty="0">
                <a:solidFill>
                  <a:srgbClr val="444444"/>
                </a:solidFill>
                <a:latin typeface="Spectral"/>
              </a:rPr>
              <a:t>Solution</a:t>
            </a:r>
          </a:p>
          <a:p>
            <a:r>
              <a:rPr lang="en-US" sz="1400" dirty="0">
                <a:latin typeface="Spectral"/>
              </a:rPr>
              <a:t>You can create an </a:t>
            </a:r>
            <a:r>
              <a:rPr lang="en-US" sz="1400" i="1" dirty="0">
                <a:latin typeface="Spectral"/>
              </a:rPr>
              <a:t>adapter</a:t>
            </a:r>
            <a:r>
              <a:rPr lang="en-US" sz="1400" dirty="0">
                <a:latin typeface="Spectral"/>
              </a:rPr>
              <a:t>. This is a special object that converts the interface of one object so that another object can understand it.</a:t>
            </a:r>
          </a:p>
          <a:p>
            <a:endParaRPr lang="en-US" sz="1400" dirty="0">
              <a:latin typeface="Spectral"/>
            </a:endParaRPr>
          </a:p>
          <a:p>
            <a:r>
              <a:rPr lang="en-US" sz="1400" dirty="0">
                <a:latin typeface="Spectral"/>
              </a:rPr>
              <a:t>Adapters can not only convert data into various formats but can also help objects with different interfaces collaborate. Here’s how it works:</a:t>
            </a:r>
          </a:p>
          <a:p>
            <a:pPr marL="285750" indent="-285750">
              <a:buFont typeface="Wingdings" panose="05000000000000000000" pitchFamily="2" charset="2"/>
              <a:buChar char="q"/>
            </a:pPr>
            <a:r>
              <a:rPr lang="en-US" sz="1400" dirty="0">
                <a:latin typeface="Spectral"/>
              </a:rPr>
              <a:t>The adapter gets an interface, compatible with one of the existing objects.</a:t>
            </a:r>
          </a:p>
          <a:p>
            <a:pPr marL="285750" indent="-285750">
              <a:buFont typeface="Wingdings" panose="05000000000000000000" pitchFamily="2" charset="2"/>
              <a:buChar char="q"/>
            </a:pPr>
            <a:r>
              <a:rPr lang="en-US" sz="1400" dirty="0">
                <a:latin typeface="Spectral"/>
              </a:rPr>
              <a:t>Using this interface, the existing object can safely call the adapter’s methods.</a:t>
            </a:r>
          </a:p>
          <a:p>
            <a:pPr marL="285750" indent="-285750">
              <a:buFont typeface="Wingdings" panose="05000000000000000000" pitchFamily="2" charset="2"/>
              <a:buChar char="q"/>
            </a:pPr>
            <a:r>
              <a:rPr lang="en-US" sz="1400" dirty="0">
                <a:latin typeface="Spectral"/>
              </a:rPr>
              <a:t>Upon receiving a call, the adapter passes the request to the second object, but in a format and order that the second object expects.</a:t>
            </a:r>
          </a:p>
          <a:p>
            <a:pPr eaLnBrk="0" fontAlgn="base" hangingPunct="0">
              <a:spcBef>
                <a:spcPct val="0"/>
              </a:spcBef>
              <a:spcAft>
                <a:spcPct val="0"/>
              </a:spcAft>
            </a:pPr>
            <a:endParaRPr lang="en-US" altLang="en-US" sz="1400" dirty="0">
              <a:solidFill>
                <a:srgbClr val="444444"/>
              </a:solidFill>
              <a:latin typeface="Spectral"/>
            </a:endParaRPr>
          </a:p>
          <a:p>
            <a:pPr lvl="0" eaLnBrk="0" fontAlgn="base" hangingPunct="0">
              <a:spcBef>
                <a:spcPct val="0"/>
              </a:spcBef>
              <a:spcAft>
                <a:spcPct val="0"/>
              </a:spcAft>
            </a:pPr>
            <a:endParaRPr lang="en-US" altLang="en-US" sz="1800" dirty="0">
              <a:solidFill>
                <a:schemeClr val="tx1"/>
              </a:solidFill>
              <a:latin typeface="Spectral"/>
            </a:endParaRPr>
          </a:p>
          <a:p>
            <a:endParaRPr lang="en-US" sz="1200" dirty="0">
              <a:latin typeface="Spectral"/>
            </a:endParaRPr>
          </a:p>
          <a:p>
            <a:endParaRPr lang="en-IN" b="1" dirty="0"/>
          </a:p>
          <a:p>
            <a:endParaRPr lang="en-IN" b="1" dirty="0"/>
          </a:p>
          <a:p>
            <a:endParaRPr lang="en-IN" b="1" dirty="0"/>
          </a:p>
          <a:p>
            <a:endParaRPr lang="en-IN" b="1" dirty="0"/>
          </a:p>
          <a:p>
            <a:pPr algn="l"/>
            <a:endParaRPr lang="en-US" sz="800" b="0" i="0" dirty="0">
              <a:effectLst/>
              <a:highlight>
                <a:srgbClr val="F3F3F3"/>
              </a:highlight>
              <a:latin typeface="SegoeUIVariable"/>
            </a:endParaRPr>
          </a:p>
          <a:p>
            <a:endParaRPr lang="en-US" sz="1800" dirty="0">
              <a:highlight>
                <a:srgbClr val="F3F3F3"/>
              </a:highlight>
              <a:latin typeface="SegoeUIVariable"/>
            </a:endParaRPr>
          </a:p>
          <a:p>
            <a:endParaRPr lang="en-US" sz="1800" b="0" i="0" dirty="0">
              <a:effectLst/>
              <a:highlight>
                <a:srgbClr val="F3F3F3"/>
              </a:highlight>
              <a:latin typeface="SegoeUIVariable"/>
            </a:endParaRPr>
          </a:p>
          <a:p>
            <a:pPr algn="l"/>
            <a:endParaRPr lang="en-US" sz="2000" b="0" i="0" dirty="0">
              <a:effectLst/>
              <a:highlight>
                <a:srgbClr val="F3F3F3"/>
              </a:highlight>
              <a:latin typeface="SegoeUIVariable"/>
            </a:endParaRPr>
          </a:p>
          <a:p>
            <a:endParaRPr lang="en-US" dirty="0"/>
          </a:p>
          <a:p>
            <a:endParaRPr lang="en-US" dirty="0"/>
          </a:p>
        </p:txBody>
      </p:sp>
      <p:sp>
        <p:nvSpPr>
          <p:cNvPr id="7" name="Slide Number Placeholder 6">
            <a:extLst>
              <a:ext uri="{FF2B5EF4-FFF2-40B4-BE49-F238E27FC236}">
                <a16:creationId xmlns:a16="http://schemas.microsoft.com/office/drawing/2014/main" id="{C4F4E307-8F8E-F139-A4D3-6BC61ED4E00D}"/>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2050" name="Picture 2" descr="The structure of the app before integration with the analytics library">
            <a:extLst>
              <a:ext uri="{FF2B5EF4-FFF2-40B4-BE49-F238E27FC236}">
                <a16:creationId xmlns:a16="http://schemas.microsoft.com/office/drawing/2014/main" id="{2642C19D-7F68-5D1B-289F-15421F1830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397" y="483439"/>
            <a:ext cx="50482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dapter's solution">
            <a:extLst>
              <a:ext uri="{FF2B5EF4-FFF2-40B4-BE49-F238E27FC236}">
                <a16:creationId xmlns:a16="http://schemas.microsoft.com/office/drawing/2014/main" id="{315110F7-2C3E-8C00-A5B7-624D0ABCD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397" y="3066732"/>
            <a:ext cx="5048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785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1CCD124A-8269-43A7-5610-ACC16072CAA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620316E-FC96-9A8B-9C10-C9E1EA52966D}"/>
              </a:ext>
            </a:extLst>
          </p:cNvPr>
          <p:cNvSpPr>
            <a:spLocks noGrp="1"/>
          </p:cNvSpPr>
          <p:nvPr>
            <p:ph type="sldNum" sz="quarter" idx="53"/>
          </p:nvPr>
        </p:nvSpPr>
        <p:spPr/>
        <p:txBody>
          <a:bodyPr/>
          <a:lstStyle/>
          <a:p>
            <a:fld id="{47FEACEE-25B4-4A2D-B147-27296E36371D}" type="slidenum">
              <a:rPr lang="en-US" altLang="zh-CN" smtClean="0"/>
              <a:pPr/>
              <a:t>30</a:t>
            </a:fld>
            <a:endParaRPr lang="en-US" altLang="zh-CN" dirty="0"/>
          </a:p>
        </p:txBody>
      </p:sp>
      <p:pic>
        <p:nvPicPr>
          <p:cNvPr id="8" name="Picture 7">
            <a:extLst>
              <a:ext uri="{FF2B5EF4-FFF2-40B4-BE49-F238E27FC236}">
                <a16:creationId xmlns:a16="http://schemas.microsoft.com/office/drawing/2014/main" id="{B29F7B37-BF57-0504-1504-4B83A3872695}"/>
              </a:ext>
            </a:extLst>
          </p:cNvPr>
          <p:cNvPicPr>
            <a:picLocks noChangeAspect="1"/>
          </p:cNvPicPr>
          <p:nvPr/>
        </p:nvPicPr>
        <p:blipFill>
          <a:blip r:embed="rId2"/>
          <a:srcRect r="98566" b="81593"/>
          <a:stretch>
            <a:fillRect/>
          </a:stretch>
        </p:blipFill>
        <p:spPr>
          <a:xfrm>
            <a:off x="-1" y="0"/>
            <a:ext cx="1430445" cy="1294646"/>
          </a:xfrm>
          <a:prstGeom prst="rect">
            <a:avLst/>
          </a:prstGeom>
        </p:spPr>
      </p:pic>
      <p:pic>
        <p:nvPicPr>
          <p:cNvPr id="9" name="Picture 8">
            <a:extLst>
              <a:ext uri="{FF2B5EF4-FFF2-40B4-BE49-F238E27FC236}">
                <a16:creationId xmlns:a16="http://schemas.microsoft.com/office/drawing/2014/main" id="{C1C941B8-1C3E-7B22-D6B7-04EEDEB6553B}"/>
              </a:ext>
            </a:extLst>
          </p:cNvPr>
          <p:cNvPicPr>
            <a:picLocks noChangeAspect="1"/>
          </p:cNvPicPr>
          <p:nvPr/>
        </p:nvPicPr>
        <p:blipFill>
          <a:blip r:embed="rId2"/>
          <a:srcRect l="98367" r="294" b="81593"/>
          <a:stretch>
            <a:fillRect/>
          </a:stretch>
        </p:blipFill>
        <p:spPr>
          <a:xfrm>
            <a:off x="10761555" y="0"/>
            <a:ext cx="1430445" cy="1294646"/>
          </a:xfrm>
          <a:prstGeom prst="rect">
            <a:avLst/>
          </a:prstGeom>
        </p:spPr>
      </p:pic>
      <p:pic>
        <p:nvPicPr>
          <p:cNvPr id="3" name="Picture 2">
            <a:extLst>
              <a:ext uri="{FF2B5EF4-FFF2-40B4-BE49-F238E27FC236}">
                <a16:creationId xmlns:a16="http://schemas.microsoft.com/office/drawing/2014/main" id="{A7A46A9B-E9DA-1091-C5CB-881D2BFC9418}"/>
              </a:ext>
            </a:extLst>
          </p:cNvPr>
          <p:cNvPicPr>
            <a:picLocks noChangeAspect="1"/>
          </p:cNvPicPr>
          <p:nvPr/>
        </p:nvPicPr>
        <p:blipFill>
          <a:blip r:embed="rId3"/>
          <a:stretch>
            <a:fillRect/>
          </a:stretch>
        </p:blipFill>
        <p:spPr>
          <a:xfrm>
            <a:off x="1259261" y="0"/>
            <a:ext cx="9673478" cy="6858000"/>
          </a:xfrm>
          <a:prstGeom prst="rect">
            <a:avLst/>
          </a:prstGeom>
        </p:spPr>
      </p:pic>
    </p:spTree>
    <p:extLst>
      <p:ext uri="{BB962C8B-B14F-4D97-AF65-F5344CB8AC3E}">
        <p14:creationId xmlns:p14="http://schemas.microsoft.com/office/powerpoint/2010/main" val="210450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E627E2B-2D9D-DFED-B29E-970B80CC580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BAD9752-56B4-0AE2-5302-67A4DC6283EC}"/>
              </a:ext>
            </a:extLst>
          </p:cNvPr>
          <p:cNvPicPr>
            <a:picLocks noChangeAspect="1"/>
          </p:cNvPicPr>
          <p:nvPr/>
        </p:nvPicPr>
        <p:blipFill>
          <a:blip r:embed="rId2"/>
          <a:srcRect t="15313"/>
          <a:stretch>
            <a:fillRect/>
          </a:stretch>
        </p:blipFill>
        <p:spPr>
          <a:xfrm>
            <a:off x="1982888" y="894500"/>
            <a:ext cx="9669873" cy="5807798"/>
          </a:xfrm>
          <a:prstGeom prst="rect">
            <a:avLst/>
          </a:prstGeom>
        </p:spPr>
      </p:pic>
      <p:sp>
        <p:nvSpPr>
          <p:cNvPr id="5" name="Title 4">
            <a:extLst>
              <a:ext uri="{FF2B5EF4-FFF2-40B4-BE49-F238E27FC236}">
                <a16:creationId xmlns:a16="http://schemas.microsoft.com/office/drawing/2014/main" id="{EC05EE1A-53A1-BC72-D091-F7EDE9C9EFBB}"/>
              </a:ext>
            </a:extLst>
          </p:cNvPr>
          <p:cNvSpPr>
            <a:spLocks noGrp="1"/>
          </p:cNvSpPr>
          <p:nvPr>
            <p:ph type="title"/>
          </p:nvPr>
        </p:nvSpPr>
        <p:spPr>
          <a:xfrm>
            <a:off x="295275" y="219076"/>
            <a:ext cx="7952432" cy="457200"/>
          </a:xfrm>
        </p:spPr>
        <p:txBody>
          <a:bodyPr/>
          <a:lstStyle/>
          <a:p>
            <a:r>
              <a:rPr lang="en-US" altLang="zh-CN" dirty="0"/>
              <a:t>Structure (Object adapter)</a:t>
            </a:r>
            <a:endParaRPr lang="en-US" dirty="0"/>
          </a:p>
        </p:txBody>
      </p:sp>
      <p:sp>
        <p:nvSpPr>
          <p:cNvPr id="7" name="Slide Number Placeholder 6">
            <a:extLst>
              <a:ext uri="{FF2B5EF4-FFF2-40B4-BE49-F238E27FC236}">
                <a16:creationId xmlns:a16="http://schemas.microsoft.com/office/drawing/2014/main" id="{7B124A8F-0B2F-512F-02F7-5C029486BD01}"/>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Tree>
    <p:extLst>
      <p:ext uri="{BB962C8B-B14F-4D97-AF65-F5344CB8AC3E}">
        <p14:creationId xmlns:p14="http://schemas.microsoft.com/office/powerpoint/2010/main" val="2037522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863FF1D1-D27F-F463-8861-489D681AE9B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7A4E1F-4AB5-0124-A0C3-CFBDDFFCC3C9}"/>
              </a:ext>
            </a:extLst>
          </p:cNvPr>
          <p:cNvSpPr>
            <a:spLocks noGrp="1"/>
          </p:cNvSpPr>
          <p:nvPr>
            <p:ph type="title"/>
          </p:nvPr>
        </p:nvSpPr>
        <p:spPr>
          <a:xfrm>
            <a:off x="295275" y="219076"/>
            <a:ext cx="7952432" cy="457200"/>
          </a:xfrm>
        </p:spPr>
        <p:txBody>
          <a:bodyPr/>
          <a:lstStyle/>
          <a:p>
            <a:r>
              <a:rPr lang="en-US" altLang="zh-CN" dirty="0"/>
              <a:t>Structure (Class adapter)</a:t>
            </a:r>
            <a:endParaRPr lang="en-US" dirty="0"/>
          </a:p>
        </p:txBody>
      </p:sp>
      <p:sp>
        <p:nvSpPr>
          <p:cNvPr id="7" name="Slide Number Placeholder 6">
            <a:extLst>
              <a:ext uri="{FF2B5EF4-FFF2-40B4-BE49-F238E27FC236}">
                <a16:creationId xmlns:a16="http://schemas.microsoft.com/office/drawing/2014/main" id="{42DD0003-4658-681D-B429-9A1A2DD8277E}"/>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pic>
        <p:nvPicPr>
          <p:cNvPr id="8" name="Picture 7">
            <a:extLst>
              <a:ext uri="{FF2B5EF4-FFF2-40B4-BE49-F238E27FC236}">
                <a16:creationId xmlns:a16="http://schemas.microsoft.com/office/drawing/2014/main" id="{520DEFC7-A771-CDC7-C26D-3727A5943736}"/>
              </a:ext>
            </a:extLst>
          </p:cNvPr>
          <p:cNvPicPr>
            <a:picLocks noChangeAspect="1"/>
          </p:cNvPicPr>
          <p:nvPr/>
        </p:nvPicPr>
        <p:blipFill>
          <a:blip r:embed="rId2"/>
          <a:stretch>
            <a:fillRect/>
          </a:stretch>
        </p:blipFill>
        <p:spPr>
          <a:xfrm>
            <a:off x="1382985" y="1661119"/>
            <a:ext cx="8575514" cy="4299734"/>
          </a:xfrm>
          <a:prstGeom prst="rect">
            <a:avLst/>
          </a:prstGeom>
        </p:spPr>
      </p:pic>
    </p:spTree>
    <p:extLst>
      <p:ext uri="{BB962C8B-B14F-4D97-AF65-F5344CB8AC3E}">
        <p14:creationId xmlns:p14="http://schemas.microsoft.com/office/powerpoint/2010/main" val="830426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69FABA9B-7FAB-D2A9-17A9-C689BAE344B9}"/>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519845-4327-E02A-B402-65A246C7B94D}"/>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pic>
        <p:nvPicPr>
          <p:cNvPr id="3" name="Picture 2">
            <a:extLst>
              <a:ext uri="{FF2B5EF4-FFF2-40B4-BE49-F238E27FC236}">
                <a16:creationId xmlns:a16="http://schemas.microsoft.com/office/drawing/2014/main" id="{FD88D186-D446-1839-C4D1-13FF6D896BE1}"/>
              </a:ext>
            </a:extLst>
          </p:cNvPr>
          <p:cNvPicPr>
            <a:picLocks noChangeAspect="1"/>
          </p:cNvPicPr>
          <p:nvPr/>
        </p:nvPicPr>
        <p:blipFill>
          <a:blip r:embed="rId2"/>
          <a:stretch>
            <a:fillRect/>
          </a:stretch>
        </p:blipFill>
        <p:spPr>
          <a:xfrm>
            <a:off x="702194" y="0"/>
            <a:ext cx="10787611" cy="6858000"/>
          </a:xfrm>
          <a:prstGeom prst="rect">
            <a:avLst/>
          </a:prstGeom>
        </p:spPr>
      </p:pic>
      <p:pic>
        <p:nvPicPr>
          <p:cNvPr id="4" name="Picture 3">
            <a:extLst>
              <a:ext uri="{FF2B5EF4-FFF2-40B4-BE49-F238E27FC236}">
                <a16:creationId xmlns:a16="http://schemas.microsoft.com/office/drawing/2014/main" id="{90518C09-E4D2-1D21-D6F0-A40AF467AD16}"/>
              </a:ext>
            </a:extLst>
          </p:cNvPr>
          <p:cNvPicPr>
            <a:picLocks noChangeAspect="1"/>
          </p:cNvPicPr>
          <p:nvPr/>
        </p:nvPicPr>
        <p:blipFill>
          <a:blip r:embed="rId2"/>
          <a:srcRect r="99046" b="78826"/>
          <a:stretch>
            <a:fillRect/>
          </a:stretch>
        </p:blipFill>
        <p:spPr>
          <a:xfrm>
            <a:off x="0" y="1"/>
            <a:ext cx="810883" cy="1449238"/>
          </a:xfrm>
          <a:prstGeom prst="rect">
            <a:avLst/>
          </a:prstGeom>
        </p:spPr>
      </p:pic>
      <p:pic>
        <p:nvPicPr>
          <p:cNvPr id="5" name="Picture 4">
            <a:extLst>
              <a:ext uri="{FF2B5EF4-FFF2-40B4-BE49-F238E27FC236}">
                <a16:creationId xmlns:a16="http://schemas.microsoft.com/office/drawing/2014/main" id="{EE74964E-6176-E183-BE28-DD84ACD0AC1E}"/>
              </a:ext>
            </a:extLst>
          </p:cNvPr>
          <p:cNvPicPr>
            <a:picLocks noChangeAspect="1"/>
          </p:cNvPicPr>
          <p:nvPr/>
        </p:nvPicPr>
        <p:blipFill>
          <a:blip r:embed="rId2"/>
          <a:srcRect l="98587" r="105" b="78868"/>
          <a:stretch>
            <a:fillRect/>
          </a:stretch>
        </p:blipFill>
        <p:spPr>
          <a:xfrm>
            <a:off x="11489805" y="1"/>
            <a:ext cx="702195" cy="1449238"/>
          </a:xfrm>
          <a:prstGeom prst="rect">
            <a:avLst/>
          </a:prstGeom>
        </p:spPr>
      </p:pic>
    </p:spTree>
    <p:extLst>
      <p:ext uri="{BB962C8B-B14F-4D97-AF65-F5344CB8AC3E}">
        <p14:creationId xmlns:p14="http://schemas.microsoft.com/office/powerpoint/2010/main" val="8127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D34FA8DE-F0B9-C9C9-25CC-1CB87B4824AD}"/>
            </a:ext>
          </a:extLst>
        </p:cNvPr>
        <p:cNvGrpSpPr/>
        <p:nvPr/>
      </p:nvGrpSpPr>
      <p:grpSpPr>
        <a:xfrm>
          <a:off x="0" y="0"/>
          <a:ext cx="0" cy="0"/>
          <a:chOff x="0" y="0"/>
          <a:chExt cx="0" cy="0"/>
        </a:xfrm>
      </p:grpSpPr>
      <p:sp>
        <p:nvSpPr>
          <p:cNvPr id="22" name="Slide Number Placeholder 21">
            <a:extLst>
              <a:ext uri="{FF2B5EF4-FFF2-40B4-BE49-F238E27FC236}">
                <a16:creationId xmlns:a16="http://schemas.microsoft.com/office/drawing/2014/main" id="{ADB42902-2A13-BB6A-B695-BC04FB3231CB}"/>
              </a:ext>
            </a:extLst>
          </p:cNvPr>
          <p:cNvSpPr>
            <a:spLocks noGrp="1"/>
          </p:cNvSpPr>
          <p:nvPr>
            <p:ph type="sldNum" sz="quarter" idx="22"/>
          </p:nvPr>
        </p:nvSpPr>
        <p:spPr>
          <a:xfrm>
            <a:off x="11317856" y="6181344"/>
            <a:ext cx="700407" cy="676656"/>
          </a:xfrm>
        </p:spPr>
        <p:txBody>
          <a:bodyPr/>
          <a:lstStyle/>
          <a:p>
            <a:fld id="{8058A7CE-F400-7B46-9E16-10D36E8C32FD}" type="slidenum">
              <a:rPr lang="en-US" smtClean="0"/>
              <a:pPr/>
              <a:t>7</a:t>
            </a:fld>
            <a:endParaRPr lang="en-US" dirty="0"/>
          </a:p>
        </p:txBody>
      </p:sp>
      <p:sp>
        <p:nvSpPr>
          <p:cNvPr id="3" name="Title 2">
            <a:extLst>
              <a:ext uri="{FF2B5EF4-FFF2-40B4-BE49-F238E27FC236}">
                <a16:creationId xmlns:a16="http://schemas.microsoft.com/office/drawing/2014/main" id="{5E15CCDC-13C2-27C0-A0FD-C75EC5BCA1BC}"/>
              </a:ext>
            </a:extLst>
          </p:cNvPr>
          <p:cNvSpPr>
            <a:spLocks noGrp="1"/>
          </p:cNvSpPr>
          <p:nvPr>
            <p:ph type="title"/>
          </p:nvPr>
        </p:nvSpPr>
        <p:spPr>
          <a:xfrm>
            <a:off x="877824" y="582862"/>
            <a:ext cx="6111451" cy="1729017"/>
          </a:xfrm>
        </p:spPr>
        <p:txBody>
          <a:bodyPr/>
          <a:lstStyle/>
          <a:p>
            <a:r>
              <a:rPr lang="en-US" sz="8000" dirty="0">
                <a:solidFill>
                  <a:srgbClr val="C00000"/>
                </a:solidFill>
              </a:rPr>
              <a:t>B</a:t>
            </a:r>
            <a:r>
              <a:rPr lang="en-US" dirty="0"/>
              <a:t>RIDGE</a:t>
            </a:r>
            <a:br>
              <a:rPr lang="en-US" dirty="0"/>
            </a:br>
            <a:r>
              <a:rPr lang="en-US" sz="1800" dirty="0">
                <a:solidFill>
                  <a:schemeClr val="tx1">
                    <a:lumMod val="50000"/>
                    <a:lumOff val="50000"/>
                  </a:schemeClr>
                </a:solidFill>
                <a:latin typeface="Spectral"/>
              </a:rPr>
              <a:t>Bridge</a:t>
            </a:r>
            <a:r>
              <a:rPr lang="en-US" sz="1800" b="0" dirty="0">
                <a:solidFill>
                  <a:schemeClr val="tx1">
                    <a:lumMod val="50000"/>
                    <a:lumOff val="50000"/>
                  </a:schemeClr>
                </a:solidFill>
                <a:latin typeface="Spectral"/>
              </a:rPr>
              <a:t> is a structural design pattern that lets you split a large class or a set of closely related classes into two separate hierarchies' abstraction and implementation which can be developed independently of each other.</a:t>
            </a:r>
            <a:endParaRPr lang="en-US" dirty="0"/>
          </a:p>
        </p:txBody>
      </p:sp>
      <p:sp>
        <p:nvSpPr>
          <p:cNvPr id="5" name="Rectangle 4">
            <a:extLst>
              <a:ext uri="{FF2B5EF4-FFF2-40B4-BE49-F238E27FC236}">
                <a16:creationId xmlns:a16="http://schemas.microsoft.com/office/drawing/2014/main" id="{AFFAEA38-CD0D-0716-EAA0-2AC7D10C7ECD}"/>
              </a:ext>
            </a:extLst>
          </p:cNvPr>
          <p:cNvSpPr>
            <a:spLocks noChangeArrowheads="1"/>
          </p:cNvSpPr>
          <p:nvPr/>
        </p:nvSpPr>
        <p:spPr bwMode="auto">
          <a:xfrm>
            <a:off x="877824" y="2500617"/>
            <a:ext cx="4720718"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Spectral"/>
              </a:rPr>
              <a:t>Applicability</a:t>
            </a:r>
          </a:p>
          <a:p>
            <a:endParaRPr lang="en-US" sz="1600" dirty="0">
              <a:latin typeface="Spectral"/>
            </a:endParaRPr>
          </a:p>
          <a:p>
            <a:pPr marL="285750" indent="-285750">
              <a:buFont typeface="Wingdings" panose="05000000000000000000" pitchFamily="2" charset="2"/>
              <a:buChar char="q"/>
            </a:pPr>
            <a:r>
              <a:rPr lang="en-US" sz="1600" dirty="0">
                <a:latin typeface="Spectral"/>
              </a:rPr>
              <a:t>Use the Bridge pattern when you want to divide and organize a monolithic class that has several variants of some functionality (for example, if the class can work with various database servers).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pattern when you need to extend a class in several orthogonal (independent) dimensions.</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dirty="0">
                <a:latin typeface="Spectral"/>
              </a:rPr>
              <a:t>Use the Bridge if you need to be able to switch implementations at runtime.</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altLang="en-US" sz="1600" dirty="0">
                <a:latin typeface="Spectral"/>
              </a:rPr>
              <a:t>Use Cases: Platform Independence, Simplifying Complex Systems.</a:t>
            </a:r>
            <a:endParaRPr kumimoji="0" lang="en-US" altLang="en-US" sz="1600" i="0" u="none" strike="noStrike" cap="none" normalizeH="0" baseline="0" dirty="0">
              <a:ln>
                <a:noFill/>
              </a:ln>
              <a:solidFill>
                <a:schemeClr val="tx1"/>
              </a:solidFill>
              <a:effectLst/>
              <a:latin typeface="Spectral"/>
            </a:endParaRPr>
          </a:p>
        </p:txBody>
      </p:sp>
      <p:pic>
        <p:nvPicPr>
          <p:cNvPr id="1026" name="Picture 2" descr="Bridge design pattern">
            <a:extLst>
              <a:ext uri="{FF2B5EF4-FFF2-40B4-BE49-F238E27FC236}">
                <a16:creationId xmlns:a16="http://schemas.microsoft.com/office/drawing/2014/main" id="{08D83ACC-EABA-94A3-40C9-016E03D740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5320" y="2106936"/>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582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A6F74076-E9E3-0BB2-F753-31D1A54B36E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399E1FA-365F-91FD-669A-A1A14FC0477F}"/>
              </a:ext>
            </a:extLst>
          </p:cNvPr>
          <p:cNvSpPr>
            <a:spLocks noGrp="1"/>
          </p:cNvSpPr>
          <p:nvPr>
            <p:ph type="title"/>
          </p:nvPr>
        </p:nvSpPr>
        <p:spPr>
          <a:xfrm>
            <a:off x="423618" y="109322"/>
            <a:ext cx="5672383" cy="1038687"/>
          </a:xfrm>
        </p:spPr>
        <p:txBody>
          <a:bodyPr/>
          <a:lstStyle/>
          <a:p>
            <a:r>
              <a:rPr lang="en-US" altLang="zh-CN" sz="4800" dirty="0"/>
              <a:t>Problem &amp; Solution</a:t>
            </a:r>
            <a:endParaRPr lang="en-US" sz="4800" dirty="0"/>
          </a:p>
        </p:txBody>
      </p:sp>
      <p:sp>
        <p:nvSpPr>
          <p:cNvPr id="20" name="Text Placeholder 19">
            <a:extLst>
              <a:ext uri="{FF2B5EF4-FFF2-40B4-BE49-F238E27FC236}">
                <a16:creationId xmlns:a16="http://schemas.microsoft.com/office/drawing/2014/main" id="{2B5FC12D-2C27-3D6F-BBD1-C3AE061660A0}"/>
              </a:ext>
            </a:extLst>
          </p:cNvPr>
          <p:cNvSpPr>
            <a:spLocks noGrp="1"/>
          </p:cNvSpPr>
          <p:nvPr>
            <p:ph type="body" sz="quarter" idx="28"/>
          </p:nvPr>
        </p:nvSpPr>
        <p:spPr>
          <a:xfrm>
            <a:off x="539239" y="1148009"/>
            <a:ext cx="5954664" cy="5252473"/>
          </a:xfrm>
        </p:spPr>
        <p:txBody>
          <a:bodyPr/>
          <a:lstStyle/>
          <a:p>
            <a:r>
              <a:rPr lang="en-US" sz="1800" b="1" dirty="0">
                <a:latin typeface="Spectral"/>
              </a:rPr>
              <a:t>Problem </a:t>
            </a:r>
          </a:p>
          <a:p>
            <a:r>
              <a:rPr lang="en-US" altLang="en-US" sz="1400" dirty="0">
                <a:solidFill>
                  <a:srgbClr val="444444"/>
                </a:solidFill>
                <a:latin typeface="Spectral"/>
              </a:rPr>
              <a:t>Say you have a geometric Shape class with a pair of subclasses: Circle and Square. You want to extend this class hierarchy to incorporate colors, so you plan to create Red and Blue shape subclasses. However, since you already have two subclasses, you’ll need to create four class combinations such as </a:t>
            </a:r>
            <a:r>
              <a:rPr lang="en-US" altLang="en-US" sz="1400" dirty="0" err="1">
                <a:solidFill>
                  <a:srgbClr val="444444"/>
                </a:solidFill>
                <a:latin typeface="Spectral"/>
              </a:rPr>
              <a:t>BlueCircle</a:t>
            </a:r>
            <a:r>
              <a:rPr lang="en-US" altLang="en-US" sz="1400" dirty="0">
                <a:solidFill>
                  <a:srgbClr val="444444"/>
                </a:solidFill>
                <a:latin typeface="Spectral"/>
              </a:rPr>
              <a:t> and </a:t>
            </a:r>
            <a:r>
              <a:rPr lang="en-US" altLang="en-US" sz="1400" dirty="0" err="1">
                <a:solidFill>
                  <a:srgbClr val="444444"/>
                </a:solidFill>
                <a:latin typeface="Spectral"/>
              </a:rPr>
              <a:t>RedSquare</a:t>
            </a:r>
            <a:r>
              <a:rPr lang="en-US" altLang="en-US" sz="1400" dirty="0">
                <a:solidFill>
                  <a:srgbClr val="444444"/>
                </a:solidFill>
                <a:latin typeface="Spectral"/>
              </a:rPr>
              <a:t>.</a:t>
            </a:r>
            <a:r>
              <a:rPr lang="en-US" altLang="en-US" sz="1400" dirty="0">
                <a:solidFill>
                  <a:schemeClr val="tx1"/>
                </a:solidFill>
                <a:latin typeface="Spectral"/>
              </a:rPr>
              <a:t> </a:t>
            </a:r>
          </a:p>
          <a:p>
            <a:r>
              <a:rPr lang="en-US" sz="1400" dirty="0">
                <a:latin typeface="Spectral"/>
              </a:rPr>
              <a:t>Adding new shape types and colors to the hierarchy will grow it exponentially. For example, to add a triangle shape you’d need to introduce two subclasses, one for each color. And after that, adding a new color would require creating three subclasses, one for each shape type. The further we go, the worse it becomes.</a:t>
            </a:r>
            <a:endParaRPr lang="en-US" altLang="en-US" sz="1400" dirty="0">
              <a:solidFill>
                <a:schemeClr val="tx1"/>
              </a:solidFill>
              <a:latin typeface="Spectral"/>
            </a:endParaRPr>
          </a:p>
          <a:p>
            <a:br>
              <a:rPr lang="en-US" altLang="en-US" sz="1400" dirty="0">
                <a:solidFill>
                  <a:srgbClr val="444444"/>
                </a:solidFill>
                <a:latin typeface="Spectral"/>
              </a:rPr>
            </a:br>
            <a:r>
              <a:rPr lang="en-US" altLang="en-US" sz="1800" b="1" dirty="0">
                <a:solidFill>
                  <a:srgbClr val="444444"/>
                </a:solidFill>
                <a:latin typeface="Spectral"/>
              </a:rPr>
              <a:t>Solution</a:t>
            </a:r>
          </a:p>
          <a:p>
            <a:r>
              <a:rPr lang="en-US" sz="1400" dirty="0">
                <a:latin typeface="Spectral"/>
              </a:rPr>
              <a:t>This problem occurs because we’re trying to extend the shape classes in two independent dimensions: by form and by color. That’s a very common issue with class inheritance.</a:t>
            </a:r>
          </a:p>
          <a:p>
            <a:r>
              <a:rPr lang="en-US" sz="1400" dirty="0">
                <a:latin typeface="Spectral"/>
              </a:rPr>
              <a:t>The Bridge pattern attempts to solve this problem by switching from inheritance to the object composition. What this means is that you extract one of the dimensions into a separate class hierarchy, so that the original classes will reference an object of the new hierarchy, instead of having all of its state and behaviors within one class.</a:t>
            </a:r>
          </a:p>
          <a:p>
            <a:pPr eaLnBrk="0" fontAlgn="base" hangingPunct="0">
              <a:spcBef>
                <a:spcPct val="0"/>
              </a:spcBef>
              <a:spcAft>
                <a:spcPct val="0"/>
              </a:spcAft>
            </a:pPr>
            <a:endParaRPr lang="en-US" altLang="en-US" sz="1400" dirty="0">
              <a:solidFill>
                <a:srgbClr val="444444"/>
              </a:solidFill>
              <a:latin typeface="Spectral"/>
            </a:endParaRPr>
          </a:p>
          <a:p>
            <a:pPr lvl="0" eaLnBrk="0" fontAlgn="base" hangingPunct="0">
              <a:spcBef>
                <a:spcPct val="0"/>
              </a:spcBef>
              <a:spcAft>
                <a:spcPct val="0"/>
              </a:spcAft>
            </a:pPr>
            <a:endParaRPr lang="en-US" altLang="en-US" sz="1800" dirty="0">
              <a:solidFill>
                <a:schemeClr val="tx1"/>
              </a:solidFill>
              <a:latin typeface="Spectral"/>
            </a:endParaRPr>
          </a:p>
          <a:p>
            <a:endParaRPr lang="en-US" sz="1200" dirty="0">
              <a:latin typeface="Spectral"/>
            </a:endParaRPr>
          </a:p>
          <a:p>
            <a:endParaRPr lang="en-IN" b="1" dirty="0"/>
          </a:p>
          <a:p>
            <a:endParaRPr lang="en-IN" b="1" dirty="0"/>
          </a:p>
          <a:p>
            <a:endParaRPr lang="en-IN" b="1" dirty="0"/>
          </a:p>
          <a:p>
            <a:endParaRPr lang="en-IN" b="1" dirty="0"/>
          </a:p>
          <a:p>
            <a:pPr algn="l"/>
            <a:endParaRPr lang="en-US" sz="800" b="0" i="0" dirty="0">
              <a:effectLst/>
              <a:highlight>
                <a:srgbClr val="F3F3F3"/>
              </a:highlight>
              <a:latin typeface="SegoeUIVariable"/>
            </a:endParaRPr>
          </a:p>
          <a:p>
            <a:endParaRPr lang="en-US" sz="1800" dirty="0">
              <a:highlight>
                <a:srgbClr val="F3F3F3"/>
              </a:highlight>
              <a:latin typeface="SegoeUIVariable"/>
            </a:endParaRPr>
          </a:p>
          <a:p>
            <a:endParaRPr lang="en-US" sz="1800" b="0" i="0" dirty="0">
              <a:effectLst/>
              <a:highlight>
                <a:srgbClr val="F3F3F3"/>
              </a:highlight>
              <a:latin typeface="SegoeUIVariable"/>
            </a:endParaRPr>
          </a:p>
          <a:p>
            <a:pPr algn="l"/>
            <a:endParaRPr lang="en-US" sz="2000" b="0" i="0" dirty="0">
              <a:effectLst/>
              <a:highlight>
                <a:srgbClr val="F3F3F3"/>
              </a:highlight>
              <a:latin typeface="SegoeUIVariable"/>
            </a:endParaRPr>
          </a:p>
          <a:p>
            <a:endParaRPr lang="en-US" dirty="0"/>
          </a:p>
          <a:p>
            <a:endParaRPr lang="en-US" dirty="0"/>
          </a:p>
        </p:txBody>
      </p:sp>
      <p:sp>
        <p:nvSpPr>
          <p:cNvPr id="7" name="Slide Number Placeholder 6">
            <a:extLst>
              <a:ext uri="{FF2B5EF4-FFF2-40B4-BE49-F238E27FC236}">
                <a16:creationId xmlns:a16="http://schemas.microsoft.com/office/drawing/2014/main" id="{EF86E97B-4A22-5C8E-D513-0E707A0B0594}"/>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pic>
        <p:nvPicPr>
          <p:cNvPr id="3" name="Picture 2" descr="Bridge pattern problem">
            <a:extLst>
              <a:ext uri="{FF2B5EF4-FFF2-40B4-BE49-F238E27FC236}">
                <a16:creationId xmlns:a16="http://schemas.microsoft.com/office/drawing/2014/main" id="{08F41E4B-55C5-E54A-7497-0D4719008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761" y="190500"/>
            <a:ext cx="45720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lution suggested by the Bridge pattern">
            <a:extLst>
              <a:ext uri="{FF2B5EF4-FFF2-40B4-BE49-F238E27FC236}">
                <a16:creationId xmlns:a16="http://schemas.microsoft.com/office/drawing/2014/main" id="{ADDCF8FE-03FE-160B-BDA7-B5425F636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965" y="4374311"/>
            <a:ext cx="4381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08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a:extLst>
            <a:ext uri="{FF2B5EF4-FFF2-40B4-BE49-F238E27FC236}">
              <a16:creationId xmlns:a16="http://schemas.microsoft.com/office/drawing/2014/main" id="{39742D88-5E51-A0C4-36CD-3EF6F329B8E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D2917CA-56F6-E596-4DE2-3DD2DEC3A200}"/>
              </a:ext>
            </a:extLst>
          </p:cNvPr>
          <p:cNvPicPr>
            <a:picLocks noChangeAspect="1"/>
          </p:cNvPicPr>
          <p:nvPr/>
        </p:nvPicPr>
        <p:blipFill>
          <a:blip r:embed="rId2"/>
          <a:stretch>
            <a:fillRect/>
          </a:stretch>
        </p:blipFill>
        <p:spPr>
          <a:xfrm>
            <a:off x="1544586" y="381405"/>
            <a:ext cx="8878539" cy="6201640"/>
          </a:xfrm>
          <a:prstGeom prst="rect">
            <a:avLst/>
          </a:prstGeom>
        </p:spPr>
      </p:pic>
      <p:sp>
        <p:nvSpPr>
          <p:cNvPr id="5" name="Title 4">
            <a:extLst>
              <a:ext uri="{FF2B5EF4-FFF2-40B4-BE49-F238E27FC236}">
                <a16:creationId xmlns:a16="http://schemas.microsoft.com/office/drawing/2014/main" id="{B7F75CE3-81EC-05EB-A0B4-2A8680A95A37}"/>
              </a:ext>
            </a:extLst>
          </p:cNvPr>
          <p:cNvSpPr>
            <a:spLocks noGrp="1"/>
          </p:cNvSpPr>
          <p:nvPr>
            <p:ph type="title"/>
          </p:nvPr>
        </p:nvSpPr>
        <p:spPr>
          <a:xfrm>
            <a:off x="295275" y="219076"/>
            <a:ext cx="7952432" cy="457200"/>
          </a:xfrm>
        </p:spPr>
        <p:txBody>
          <a:bodyPr/>
          <a:lstStyle/>
          <a:p>
            <a:r>
              <a:rPr lang="en-US" altLang="zh-CN" dirty="0"/>
              <a:t>Structure</a:t>
            </a:r>
            <a:endParaRPr lang="en-US" dirty="0"/>
          </a:p>
        </p:txBody>
      </p:sp>
      <p:sp>
        <p:nvSpPr>
          <p:cNvPr id="7" name="Slide Number Placeholder 6">
            <a:extLst>
              <a:ext uri="{FF2B5EF4-FFF2-40B4-BE49-F238E27FC236}">
                <a16:creationId xmlns:a16="http://schemas.microsoft.com/office/drawing/2014/main" id="{6733FB5A-5096-65C8-272C-11B78298C099}"/>
              </a:ext>
            </a:extLst>
          </p:cNvPr>
          <p:cNvSpPr>
            <a:spLocks noGrp="1"/>
          </p:cNvSpPr>
          <p:nvPr>
            <p:ph type="sldNum" sz="quarter" idx="53"/>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2322950356"/>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3224</TotalTime>
  <Words>2119</Words>
  <Application>Microsoft Office PowerPoint</Application>
  <PresentationFormat>Widescreen</PresentationFormat>
  <Paragraphs>194</Paragraphs>
  <Slides>30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等线</vt:lpstr>
      <vt:lpstr>Abadi</vt:lpstr>
      <vt:lpstr>Arial</vt:lpstr>
      <vt:lpstr>Calibri</vt:lpstr>
      <vt:lpstr>Posterama Text Black</vt:lpstr>
      <vt:lpstr>Posterama Text SemiBold</vt:lpstr>
      <vt:lpstr>SegoeUIVariable</vt:lpstr>
      <vt:lpstr>SF Pro Display</vt:lpstr>
      <vt:lpstr>Spectral</vt:lpstr>
      <vt:lpstr>Wingdings</vt:lpstr>
      <vt:lpstr>Office 主题​​</vt:lpstr>
      <vt:lpstr>What is Structural Design Patterns?</vt:lpstr>
      <vt:lpstr>ADAPTER  Adapter is a structural design pattern that allows objects with incompatible interfaces to collaborate. </vt:lpstr>
      <vt:lpstr>Problem &amp; Solution</vt:lpstr>
      <vt:lpstr>Structure (Object adapter)</vt:lpstr>
      <vt:lpstr>Structure (Class adapter)</vt:lpstr>
      <vt:lpstr>PowerPoint Presentation</vt:lpstr>
      <vt:lpstr>BRIDGE Bridge is a structural design pattern that lets you split a large class or a set of closely related classes into two separate hierarchies' abstraction and implementation which can be developed independently of each other.</vt:lpstr>
      <vt:lpstr>Problem &amp; Solution</vt:lpstr>
      <vt:lpstr>Structure</vt:lpstr>
      <vt:lpstr>PowerPoint Presentation</vt:lpstr>
      <vt:lpstr>COMPOSITE  Composite is a structural design pattern that lets you compose objects into tree structures and then work with these structures as if they were individual objects.</vt:lpstr>
      <vt:lpstr>Problem &amp; Solution</vt:lpstr>
      <vt:lpstr>Structure</vt:lpstr>
      <vt:lpstr>PowerPoint Presentation</vt:lpstr>
      <vt:lpstr>DECORATOR Decorator is a structural design pattern that lets you attach new behaviors to objects by placing these objects inside special wrapper objects that contain the behaviors.</vt:lpstr>
      <vt:lpstr>Problem &amp; Solution</vt:lpstr>
      <vt:lpstr>Structure</vt:lpstr>
      <vt:lpstr>PowerPoint Presentation</vt:lpstr>
      <vt:lpstr>FACADE  Facade is a structural design pattern that provides a simplified interface to a library, a framework, or any other complex set of classes.</vt:lpstr>
      <vt:lpstr>Problem &amp; Solution</vt:lpstr>
      <vt:lpstr>Structure</vt:lpstr>
      <vt:lpstr>PowerPoint Presentation</vt:lpstr>
      <vt:lpstr>FLYWEIGHT Flyweight is a structural design pattern that lets you fit more objects into the available amount of RAM by sharing common parts of state between multiple objects instead of keeping all of the data in each object.</vt:lpstr>
      <vt:lpstr>Problem &amp; Solution</vt:lpstr>
      <vt:lpstr>Structure</vt:lpstr>
      <vt:lpstr>PowerPoint Presentation</vt:lpstr>
      <vt:lpstr>PROXYY Proxy is a structural design pattern that lets you provide a substitute or placeholder for another object. A proxy controls access to the original object, allowing you to perform something either before or after the request gets through to the original object.</vt:lpstr>
      <vt:lpstr>Problem &amp; Solution</vt:lpstr>
      <vt:lpstr>Structure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191</cp:revision>
  <dcterms:created xsi:type="dcterms:W3CDTF">2024-08-09T17:51:35Z</dcterms:created>
  <dcterms:modified xsi:type="dcterms:W3CDTF">2025-06-18T14:00:44Z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